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709" r:id="rId1"/>
  </p:sldMasterIdLst>
  <p:notesMasterIdLst>
    <p:notesMasterId r:id="rId75"/>
  </p:notesMasterIdLst>
  <p:sldIdLst>
    <p:sldId id="256" r:id="rId2"/>
    <p:sldId id="257" r:id="rId3"/>
    <p:sldId id="381" r:id="rId4"/>
    <p:sldId id="399" r:id="rId5"/>
    <p:sldId id="401" r:id="rId6"/>
    <p:sldId id="283" r:id="rId7"/>
    <p:sldId id="287" r:id="rId8"/>
    <p:sldId id="387" r:id="rId9"/>
    <p:sldId id="360" r:id="rId10"/>
    <p:sldId id="386" r:id="rId11"/>
    <p:sldId id="394" r:id="rId12"/>
    <p:sldId id="286" r:id="rId13"/>
    <p:sldId id="388" r:id="rId14"/>
    <p:sldId id="389" r:id="rId15"/>
    <p:sldId id="390" r:id="rId16"/>
    <p:sldId id="408" r:id="rId17"/>
    <p:sldId id="289" r:id="rId18"/>
    <p:sldId id="290" r:id="rId19"/>
    <p:sldId id="299" r:id="rId20"/>
    <p:sldId id="383" r:id="rId21"/>
    <p:sldId id="300" r:id="rId22"/>
    <p:sldId id="302" r:id="rId23"/>
    <p:sldId id="303" r:id="rId24"/>
    <p:sldId id="384" r:id="rId25"/>
    <p:sldId id="305" r:id="rId26"/>
    <p:sldId id="322" r:id="rId27"/>
    <p:sldId id="324" r:id="rId28"/>
    <p:sldId id="325" r:id="rId29"/>
    <p:sldId id="326" r:id="rId30"/>
    <p:sldId id="385" r:id="rId31"/>
    <p:sldId id="327" r:id="rId32"/>
    <p:sldId id="332" r:id="rId33"/>
    <p:sldId id="333" r:id="rId34"/>
    <p:sldId id="334" r:id="rId35"/>
    <p:sldId id="338" r:id="rId36"/>
    <p:sldId id="336" r:id="rId37"/>
    <p:sldId id="337" r:id="rId38"/>
    <p:sldId id="339" r:id="rId39"/>
    <p:sldId id="340" r:id="rId40"/>
    <p:sldId id="407" r:id="rId41"/>
    <p:sldId id="341" r:id="rId42"/>
    <p:sldId id="403" r:id="rId43"/>
    <p:sldId id="342" r:id="rId44"/>
    <p:sldId id="343" r:id="rId45"/>
    <p:sldId id="395" r:id="rId46"/>
    <p:sldId id="405" r:id="rId47"/>
    <p:sldId id="404" r:id="rId48"/>
    <p:sldId id="397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3" r:id="rId57"/>
    <p:sldId id="354" r:id="rId58"/>
    <p:sldId id="359" r:id="rId59"/>
    <p:sldId id="321" r:id="rId60"/>
    <p:sldId id="306" r:id="rId61"/>
    <p:sldId id="307" r:id="rId62"/>
    <p:sldId id="308" r:id="rId63"/>
    <p:sldId id="309" r:id="rId64"/>
    <p:sldId id="312" r:id="rId65"/>
    <p:sldId id="315" r:id="rId66"/>
    <p:sldId id="320" r:id="rId67"/>
    <p:sldId id="367" r:id="rId68"/>
    <p:sldId id="368" r:id="rId69"/>
    <p:sldId id="373" r:id="rId70"/>
    <p:sldId id="379" r:id="rId71"/>
    <p:sldId id="392" r:id="rId72"/>
    <p:sldId id="402" r:id="rId73"/>
    <p:sldId id="380" r:id="rId74"/>
  </p:sldIdLst>
  <p:sldSz cx="12192000" cy="6858000"/>
  <p:notesSz cx="6858000" cy="9144000"/>
  <p:embeddedFontLst>
    <p:embeddedFont>
      <p:font typeface="Varela Round" panose="020B0604020202020204" charset="-79"/>
      <p:regular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Wingdings 2" panose="05020102010507070707" pitchFamily="18" charset="2"/>
      <p:regular r:id="rId81"/>
    </p:embeddedFont>
    <p:embeddedFont>
      <p:font typeface="Narkisim" panose="020E0502050101010101" pitchFamily="34" charset="-79"/>
      <p:regular r:id="rId82"/>
    </p:embeddedFont>
  </p:embeddedFontLst>
  <p:custShowLst>
    <p:custShow name="הצגה מותאמת אישית 1" id="0">
      <p:sldLst>
        <p:sld r:id="rId61"/>
      </p:sldLst>
    </p:custShow>
    <p:custShow name="הצגה מותאמת אישית 2" id="1">
      <p:sldLst>
        <p:sld r:id="rId62"/>
      </p:sldLst>
    </p:custShow>
    <p:custShow name="הצגה מותאמת אישית 3" id="2">
      <p:sldLst>
        <p:sld r:id="rId63"/>
      </p:sldLst>
    </p:custShow>
    <p:custShow name="הצגה מותאמת אישית 4" id="3">
      <p:sldLst>
        <p:sld r:id="rId64"/>
      </p:sldLst>
    </p:custShow>
    <p:custShow name="הצגה מותאמת אישית 5" id="4">
      <p:sldLst/>
    </p:custShow>
    <p:custShow name="הצגה מותאמת אישית 6" id="5">
      <p:sldLst/>
    </p:custShow>
    <p:custShow name="קטעי מידע" id="6">
      <p:sldLst/>
    </p:custShow>
    <p:custShow name="טקסטים מפעילים" id="7">
      <p:sldLst/>
    </p:custShow>
    <p:custShow name="הצגה מותאמת אישית 7" id="8">
      <p:sldLst/>
    </p:custShow>
    <p:custShow name="הצגה מותאמת אישית 8" id="9">
      <p:sldLst/>
    </p:custShow>
    <p:custShow name="הצגה מותאמת אישית 9" id="10">
      <p:sldLst/>
    </p:custShow>
    <p:custShow name="הצגה מותאמת אישית 10" id="11">
      <p:sldLst/>
    </p:custShow>
    <p:custShow name="הצגה מותאמת אישית 11" id="12">
      <p:sldLst/>
    </p:custShow>
    <p:custShow name="הצגה מותאמת אישית 12" id="13">
      <p:sldLst>
        <p:sld r:id="rId27"/>
      </p:sldLst>
    </p:custShow>
    <p:custShow name="הצגה מותאמת אישית 13" id="14">
      <p:sldLst>
        <p:sld r:id="rId28"/>
      </p:sldLst>
    </p:custShow>
    <p:custShow name="הצגה מותאמת אישית 14" id="15">
      <p:sldLst>
        <p:sld r:id="rId29"/>
      </p:sldLst>
    </p:custShow>
    <p:custShow name="הצגה מותאמת אישית 15" id="16">
      <p:sldLst>
        <p:sld r:id="rId30"/>
      </p:sldLst>
    </p:custShow>
    <p:custShow name="שווא כצליל שקט" id="17">
      <p:sldLst/>
    </p:custShow>
    <p:custShow name="שווא בתחילת מילה" id="18">
      <p:sldLst/>
    </p:custShow>
    <p:custShow name="שווא באמצע מילה" id="19">
      <p:sldLst/>
    </p:custShow>
    <p:custShow name="יחידות שיח קצרות" id="20">
      <p:sldLst>
        <p:sld r:id="rId36"/>
      </p:sldLst>
    </p:custShow>
    <p:custShow name="סיפור קצר." id="21">
      <p:sldLst>
        <p:sld r:id="rId37"/>
      </p:sldLst>
    </p:custShow>
    <p:custShow name="סיפור ארוך." id="22">
      <p:sldLst>
        <p:sld r:id="rId38"/>
      </p:sldLst>
    </p:custShow>
    <p:custShow name="משימות של מילוי הוראות." id="23">
      <p:sldLst>
        <p:sld r:id="rId39"/>
      </p:sldLst>
    </p:custShow>
    <p:custShow name="משימות ברמת המשמעות הגלויה." id="24">
      <p:sldLst>
        <p:sld r:id="rId40"/>
        <p:sld r:id="rId41"/>
      </p:sldLst>
    </p:custShow>
    <p:custShow name="משימות ברמת המשמעות הסמויה." id="25">
      <p:sldLst>
        <p:sld r:id="rId42"/>
      </p:sldLst>
    </p:custShow>
    <p:custShow name="משימות של יישום, הערכה וביקורת" id="26">
      <p:sldLst>
        <p:sld r:id="rId44"/>
      </p:sldLst>
    </p:custShow>
    <p:custShow name="מתרגלים גם מיומנויות של הבנת הנשמע בעקבות האזנה לטקסט." id="27">
      <p:sldLst>
        <p:sld r:id="rId45"/>
      </p:sldLst>
    </p:custShow>
    <p:custShow name="כתיבת צליל בלבד" id="28">
      <p:sldLst>
        <p:sld r:id="rId51"/>
      </p:sldLst>
    </p:custShow>
    <p:custShow name="כתיבת מילים" id="29">
      <p:sldLst>
        <p:sld r:id="rId52"/>
      </p:sldLst>
    </p:custShow>
    <p:custShow name="כתיבת משפטים" id="30">
      <p:sldLst>
        <p:sld r:id="rId53"/>
      </p:sldLst>
    </p:custShow>
    <p:custShow name="כתיבת תשובה תקנית" id="31">
      <p:sldLst>
        <p:sld r:id="rId54"/>
      </p:sldLst>
    </p:custShow>
    <p:custShow name="כתיבה חופשית ויצירתית" id="32">
      <p:sldLst>
        <p:sld r:id="rId55"/>
      </p:sldLst>
    </p:custShow>
    <p:custShow name="כתיבה בהתאם למבנה הסוגה" id="33">
      <p:sldLst>
        <p:sld r:id="rId56"/>
      </p:sldLst>
    </p:custShow>
    <p:custShow name="חוברת ללימוד אותיות דפוס בשיטת הרמזור" id="34">
      <p:sldLst/>
    </p:custShow>
    <p:custShow name="חוברת ללימוד אותיות כתב" id="35">
      <p:sldLst/>
    </p:custShow>
    <p:custShow name="זכר נקבה" id="36">
      <p:sldLst/>
    </p:custShow>
    <p:custShow name="יחיד רבים" id="37">
      <p:sldLst/>
    </p:custShow>
    <p:custShow name="מילות שייכות" id="38">
      <p:sldLst/>
    </p:custShow>
    <p:custShow name="משפחות מילים" id="39">
      <p:sldLst/>
    </p:custShow>
    <p:custShow name="היצגים גרפיים המותאמים לגיל הלומדים." id="40">
      <p:sldLst/>
    </p:custShow>
    <p:custShow name="גופנים שונים לטקסטים המיועדים" id="41">
      <p:sldLst/>
    </p:custShow>
    <p:custShow name="אייקונים להמחשת ההוראה הנדרשת." id="42">
      <p:sldLst/>
    </p:custShow>
    <p:custShow name="עיצוב החוברות נעים לעין, ללא הצפת יתר של צבעים" id="43">
      <p:sldLst/>
    </p:custShow>
    <p:custShow name="כללי השיח מופיעים בתחילת כל חוברת." id="44">
      <p:sldLst/>
    </p:custShow>
    <p:custShow name="האזנה לטקסטים" id="45">
      <p:sldLst/>
    </p:custShow>
    <p:custShow name="מבדקים בחוברת עצמה" id="46">
      <p:sldLst/>
    </p:custShow>
    <p:custShow name="מודעות פונו" id="47">
      <p:sldLst/>
    </p:custShow>
    <p:custShow name="מבדקי קריאה נוס" id="48">
      <p:sldLst/>
    </p:custShow>
    <p:custShow name="דפי מעקב אישיים" id="49">
      <p:sldLst/>
    </p:custShow>
    <p:custShow name="6 חוברות להקניית הקריאה" id="50">
      <p:sldLst>
        <p:sld r:id="rId4"/>
        <p:sld r:id="rId5"/>
      </p:sldLst>
    </p:custShow>
    <p:custShow name="חוברת ללימוד אותיות דפוס" id="51">
      <p:sldLst>
        <p:sld r:id="rId7"/>
      </p:sldLst>
    </p:custShow>
    <p:custShow name="חוברת חגים" id="52">
      <p:sldLst>
        <p:sld r:id="rId6"/>
      </p:sldLst>
    </p:custShow>
    <p:custShow name="חוברת ללימוד אותיות וכתב" id="53">
      <p:sldLst>
        <p:sld r:id="rId8"/>
      </p:sldLst>
    </p:custShow>
    <p:custShow name="האם הצליל נשמע במילה?" id="54">
      <p:sldLst>
        <p:sld r:id="rId19"/>
      </p:sldLst>
    </p:custShow>
    <p:custShow name="כמה פעמים נשמע הצליל" id="55">
      <p:sldLst/>
    </p:custShow>
    <p:custShow name="הוראת העיצור" id="56">
      <p:sldLst>
        <p:sld r:id="rId20"/>
      </p:sldLst>
    </p:custShow>
    <p:custShow name="צרוף בצליל" id="57">
      <p:sldLst>
        <p:sld r:id="rId21"/>
      </p:sldLst>
    </p:custShow>
    <p:custShow name="היכן נשמע הצליל במילה?" id="58">
      <p:sldLst/>
    </p:custShow>
    <p:custShow name="דגש רב על מיומנויות של פירוק" id="59">
      <p:sldLst/>
    </p:custShow>
    <p:custShow name="מודעות לצרוף סוף המילה." id="60">
      <p:sldLst>
        <p:sld r:id="rId23"/>
      </p:sldLst>
    </p:custShow>
    <p:custShow name="זיהוי שמיעתי של צליל נלמד בתוך טקסט המוקרא על ידי המורה." id="61">
      <p:sldLst>
        <p:sld r:id="rId24"/>
      </p:sldLst>
    </p:custShow>
    <p:custShow name="מניפולציות במילים: השמטת צליל במילה ויצירת מילה חדשה." id="62">
      <p:sldLst>
        <p:sld r:id="rId25"/>
      </p:sldLst>
    </p:custShow>
    <p:custShow name="חרוזים" id="63">
      <p:sldLst>
        <p:sld r:id="rId22"/>
      </p:sldLst>
    </p:custShow>
    <p:custShow name="פיתוח מודעות שמיעתית לצליל התנועה." id="64">
      <p:sldLst>
        <p:sld r:id="rId31"/>
      </p:sldLst>
    </p:custShow>
    <p:custShow name="ערכת עזרים לכיתה ולתלמיד" id="65">
      <p:sldLst>
        <p:sld r:id="rId9"/>
        <p:sld r:id="rId10"/>
        <p:sld r:id="rId11"/>
      </p:sldLst>
    </p:custShow>
    <p:custShow name="משחקים" id="66">
      <p:sldLst>
        <p:sld r:id="rId13"/>
        <p:sld r:id="rId14"/>
        <p:sld r:id="rId15"/>
        <p:sld r:id="rId16"/>
      </p:sldLst>
    </p:custShow>
    <p:custShow name="16" id="67">
      <p:sldLst>
        <p:sld r:id="rId19"/>
      </p:sldLst>
    </p:custShow>
    <p:custShow name="מדריך למורה 1" id="68">
      <p:sldLst>
        <p:sld r:id="rId12"/>
      </p:sldLst>
    </p:custShow>
    <p:custShow name="זיהוי שמיעתי של צליל  בתוך טקסט" id="69">
      <p:sldLst>
        <p:sld r:id="rId24"/>
      </p:sldLst>
    </p:custShow>
    <p:custShow name="חריזה" id="70">
      <p:sldLst>
        <p:sld r:id="rId22"/>
      </p:sldLst>
    </p:custShow>
    <p:custShow name="הדרגתיות בלימוד קריאה" id="71">
      <p:sldLst>
        <p:sld r:id="rId34"/>
      </p:sldLst>
    </p:custShow>
    <p:custShow name="הדרגתיות בתרגול מיומנויות שפה" id="72">
      <p:sldLst>
        <p:sld r:id="rId35"/>
      </p:sldLst>
    </p:custShow>
    <p:custShow name="הדרגתיות בלימוד כתיבה" id="73">
      <p:sldLst>
        <p:sld r:id="rId50"/>
      </p:sldLst>
    </p:custShow>
    <p:custShow name="תרגול שאילת שאלות" id="74">
      <p:sldLst>
        <p:sld r:id="rId49"/>
      </p:sldLst>
    </p:custShow>
    <p:custShow name="פיתוח מיומנויות קוגניטיביות" id="75">
      <p:sldLst>
        <p:sld r:id="rId46"/>
        <p:sld r:id="rId47"/>
        <p:sld r:id="rId48"/>
      </p:sldLst>
    </p:custShow>
    <p:custShow name="11" id="76">
      <p:sldLst>
        <p:sld r:id="rId70"/>
      </p:sldLst>
    </p:custShow>
    <p:custShow name="צליל התנועה במילה" id="77">
      <p:sldLst>
        <p:sld r:id="rId19"/>
      </p:sldLst>
    </p:custShow>
    <p:custShow name="מבדקים ודפי מעקב" id="78">
      <p:sldLst>
        <p:sld r:id="rId70"/>
      </p:sldLst>
    </p:custShow>
    <p:custShow name="000הצגה מותאמת אישית 16" id="79">
      <p:sldLst>
        <p:sld r:id="rId17"/>
      </p:sldLst>
    </p:custShow>
  </p:custShow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219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3591" userDrawn="1">
          <p15:clr>
            <a:srgbClr val="A4A3A4"/>
          </p15:clr>
        </p15:guide>
        <p15:guide id="9" pos="2729" userDrawn="1">
          <p15:clr>
            <a:srgbClr val="A4A3A4"/>
          </p15:clr>
        </p15:guide>
        <p15:guide id="10" orient="horz" pos="3657" userDrawn="1">
          <p15:clr>
            <a:srgbClr val="A4A3A4"/>
          </p15:clr>
        </p15:guide>
        <p15:guide id="11" orient="horz" pos="187" userDrawn="1">
          <p15:clr>
            <a:srgbClr val="A4A3A4"/>
          </p15:clr>
        </p15:guide>
        <p15:guide id="12" pos="7310" userDrawn="1">
          <p15:clr>
            <a:srgbClr val="A4A3A4"/>
          </p15:clr>
        </p15:guide>
        <p15:guide id="13" pos="5019" userDrawn="1">
          <p15:clr>
            <a:srgbClr val="A4A3A4"/>
          </p15:clr>
        </p15:guide>
        <p15:guide id="14" orient="horz" pos="799" userDrawn="1">
          <p15:clr>
            <a:srgbClr val="A4A3A4"/>
          </p15:clr>
        </p15:guide>
        <p15:guide id="15" pos="325" userDrawn="1">
          <p15:clr>
            <a:srgbClr val="A4A3A4"/>
          </p15:clr>
        </p15:guide>
        <p15:guide id="17" pos="3908" userDrawn="1">
          <p15:clr>
            <a:srgbClr val="A4A3A4"/>
          </p15:clr>
        </p15:guide>
        <p15:guide id="18" orient="horz" pos="1094" userDrawn="1">
          <p15:clr>
            <a:srgbClr val="A4A3A4"/>
          </p15:clr>
        </p15:guide>
        <p15:guide id="19" pos="824" userDrawn="1">
          <p15:clr>
            <a:srgbClr val="A4A3A4"/>
          </p15:clr>
        </p15:guide>
        <p15:guide id="20" pos="6992" userDrawn="1">
          <p15:clr>
            <a:srgbClr val="A4A3A4"/>
          </p15:clr>
        </p15:guide>
        <p15:guide id="21" orient="horz" pos="3816" userDrawn="1">
          <p15:clr>
            <a:srgbClr val="A4A3A4"/>
          </p15:clr>
        </p15:guide>
        <p15:guide id="22" orient="horz" pos="275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פירסטטר" initials="פ" lastIdx="174" clrIdx="0">
    <p:extLst/>
  </p:cmAuthor>
  <p:cmAuthor id="2" name="ד&quot;ר מיכל פלדמן" initials="דמפ" lastIdx="11" clrIdx="1">
    <p:extLst/>
  </p:cmAuthor>
  <p:cmAuthor id="3" name="Eyal Sheffer" initials="ES" lastIdx="45" clrIdx="2">
    <p:extLst/>
  </p:cmAuthor>
  <p:cmAuthor id="4" name="עמית" initials="ע" lastIdx="24" clrIdx="3">
    <p:extLst/>
  </p:cmAuthor>
  <p:cmAuthor id="5" name="משתמש" initials="מ" lastIdx="40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CF6"/>
    <a:srgbClr val="EAFCCE"/>
    <a:srgbClr val="F3EDF1"/>
    <a:srgbClr val="FEF0FB"/>
    <a:srgbClr val="FDDFF7"/>
    <a:srgbClr val="64AF72"/>
    <a:srgbClr val="A7DDAB"/>
    <a:srgbClr val="B9D1ED"/>
    <a:srgbClr val="F9FEF0"/>
    <a:srgbClr val="FC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סגנון ביניים 3 - הדגשה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סגנון ביניים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סגנון ביניים 1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4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318"/>
      </p:cViewPr>
      <p:guideLst>
        <p:guide pos="7219"/>
        <p:guide pos="3840"/>
        <p:guide pos="211"/>
        <p:guide orient="horz" pos="3974"/>
        <p:guide pos="3591"/>
        <p:guide pos="2729"/>
        <p:guide orient="horz" pos="3657"/>
        <p:guide orient="horz" pos="187"/>
        <p:guide pos="7310"/>
        <p:guide pos="5019"/>
        <p:guide orient="horz" pos="799"/>
        <p:guide pos="325"/>
        <p:guide pos="3908"/>
        <p:guide orient="horz" pos="1094"/>
        <p:guide pos="824"/>
        <p:guide pos="6992"/>
        <p:guide orient="horz" pos="3816"/>
        <p:guide orient="horz" pos="275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1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commentAuthors" Target="commentAuthor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2F28C6-4A01-42A1-BF60-E701CE6A1136}" type="doc">
      <dgm:prSet loTypeId="urn:microsoft.com/office/officeart/2008/layout/AlternatingHexagons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1E1C18B0-FE91-4277-BB2B-EF700E84B7A1}">
      <dgm:prSet phldrT="[טקסט]" custT="1"/>
      <dgm:spPr/>
      <dgm:t>
        <a:bodyPr/>
        <a:lstStyle/>
        <a:p>
          <a:pPr rtl="1"/>
          <a:r>
            <a:rPr lang="he-IL" sz="1600" dirty="0">
              <a:cs typeface="+mj-cs"/>
            </a:rPr>
            <a:t>תרגול מדורג המסייע לתלמידים מתקשים</a:t>
          </a:r>
        </a:p>
      </dgm:t>
    </dgm:pt>
    <dgm:pt modelId="{A4C08771-8EC9-4AAC-912F-26518344071E}" type="parTrans" cxnId="{8DF63026-5169-470F-8CF1-DDC878000B91}">
      <dgm:prSet/>
      <dgm:spPr/>
      <dgm:t>
        <a:bodyPr/>
        <a:lstStyle/>
        <a:p>
          <a:pPr rtl="1"/>
          <a:endParaRPr lang="he-IL" sz="1800">
            <a:solidFill>
              <a:schemeClr val="bg1"/>
            </a:solidFill>
          </a:endParaRPr>
        </a:p>
      </dgm:t>
    </dgm:pt>
    <dgm:pt modelId="{A8FD7C37-EEEC-4878-8DBA-31EAB1FCAB17}" type="sibTrans" cxnId="{8DF63026-5169-470F-8CF1-DDC878000B91}">
      <dgm:prSet custT="1"/>
      <dgm:spPr/>
      <dgm:t>
        <a:bodyPr/>
        <a:lstStyle/>
        <a:p>
          <a:pPr rtl="1"/>
          <a:r>
            <a:rPr lang="he-IL" sz="1600" dirty="0">
              <a:cs typeface="+mj-cs"/>
            </a:rPr>
            <a:t>הצעות מגוונות ללמידה רב חושית</a:t>
          </a:r>
        </a:p>
      </dgm:t>
    </dgm:pt>
    <dgm:pt modelId="{68DDF9C7-4A36-4D5F-9058-4EBF92978D8F}">
      <dgm:prSet phldrT="[טקסט]" custT="1"/>
      <dgm:spPr/>
      <dgm:t>
        <a:bodyPr/>
        <a:lstStyle/>
        <a:p>
          <a:pPr rtl="1"/>
          <a:r>
            <a:rPr lang="he-IL" sz="1600" dirty="0">
              <a:cs typeface="+mj-cs"/>
            </a:rPr>
            <a:t>מתן מענה לתלמידים מתקדמים</a:t>
          </a:r>
        </a:p>
      </dgm:t>
    </dgm:pt>
    <dgm:pt modelId="{A17F9F48-F790-48D5-9993-86D84F454384}" type="parTrans" cxnId="{8D49B50D-A567-4DBD-82BB-7240601E1864}">
      <dgm:prSet/>
      <dgm:spPr/>
      <dgm:t>
        <a:bodyPr/>
        <a:lstStyle/>
        <a:p>
          <a:pPr rtl="1"/>
          <a:endParaRPr lang="he-IL" sz="1800">
            <a:solidFill>
              <a:schemeClr val="bg1"/>
            </a:solidFill>
          </a:endParaRPr>
        </a:p>
      </dgm:t>
    </dgm:pt>
    <dgm:pt modelId="{31405422-4210-477F-9806-38D8BCC4A857}" type="sibTrans" cxnId="{8D49B50D-A567-4DBD-82BB-7240601E1864}">
      <dgm:prSet custT="1"/>
      <dgm:spPr/>
      <dgm:t>
        <a:bodyPr/>
        <a:lstStyle/>
        <a:p>
          <a:pPr rtl="1"/>
          <a:r>
            <a:rPr lang="he-IL" sz="1600">
              <a:cs typeface="+mj-cs"/>
            </a:rPr>
            <a:t>תרגול נוסף באתר עם פעילויות מתוקשבות</a:t>
          </a:r>
          <a:endParaRPr lang="he-IL" sz="1600" dirty="0">
            <a:cs typeface="+mj-cs"/>
          </a:endParaRPr>
        </a:p>
      </dgm:t>
    </dgm:pt>
    <dgm:pt modelId="{E695C976-0346-48C9-945A-766E3FD7D3E8}">
      <dgm:prSet phldrT="[טקסט]" custT="1"/>
      <dgm:spPr/>
      <dgm:t>
        <a:bodyPr/>
        <a:lstStyle/>
        <a:p>
          <a:pPr rtl="1"/>
          <a:r>
            <a:rPr lang="he-IL" sz="1600">
              <a:cs typeface="+mj-cs"/>
            </a:rPr>
            <a:t>ערכת משחקים לתרגול חוויתי ומקדם</a:t>
          </a:r>
          <a:endParaRPr lang="he-IL" sz="1600" dirty="0">
            <a:cs typeface="+mj-cs"/>
          </a:endParaRPr>
        </a:p>
      </dgm:t>
    </dgm:pt>
    <dgm:pt modelId="{300A2912-F93D-47E9-9C37-53E3D43FE16D}" type="parTrans" cxnId="{94555CC2-DA9D-48EC-8927-DD5491779390}">
      <dgm:prSet/>
      <dgm:spPr/>
      <dgm:t>
        <a:bodyPr/>
        <a:lstStyle/>
        <a:p>
          <a:pPr rtl="1"/>
          <a:endParaRPr lang="he-IL" sz="1800">
            <a:solidFill>
              <a:schemeClr val="bg1"/>
            </a:solidFill>
          </a:endParaRPr>
        </a:p>
      </dgm:t>
    </dgm:pt>
    <dgm:pt modelId="{BB926F99-33C5-4F55-A3D5-A0FC4F30658C}" type="sibTrans" cxnId="{94555CC2-DA9D-48EC-8927-DD5491779390}">
      <dgm:prSet/>
      <dgm:spPr>
        <a:noFill/>
      </dgm:spPr>
      <dgm:t>
        <a:bodyPr/>
        <a:lstStyle/>
        <a:p>
          <a:pPr rtl="1"/>
          <a:endParaRPr lang="he-IL" dirty="0">
            <a:solidFill>
              <a:schemeClr val="bg1"/>
            </a:solidFill>
          </a:endParaRPr>
        </a:p>
      </dgm:t>
    </dgm:pt>
    <dgm:pt modelId="{05974B9F-D040-4A07-A707-56C3993E6F15}" type="pres">
      <dgm:prSet presAssocID="{B52F28C6-4A01-42A1-BF60-E701CE6A1136}" presName="Name0" presStyleCnt="0">
        <dgm:presLayoutVars>
          <dgm:chMax/>
          <dgm:chPref/>
          <dgm:dir/>
          <dgm:animLvl val="lvl"/>
        </dgm:presLayoutVars>
      </dgm:prSet>
      <dgm:spPr/>
    </dgm:pt>
    <dgm:pt modelId="{131F515C-DB13-4750-A1B3-A27F2C99EFBD}" type="pres">
      <dgm:prSet presAssocID="{1E1C18B0-FE91-4277-BB2B-EF700E84B7A1}" presName="composite" presStyleCnt="0"/>
      <dgm:spPr/>
    </dgm:pt>
    <dgm:pt modelId="{B34A8399-0321-48FF-BC51-ADFEC01128AB}" type="pres">
      <dgm:prSet presAssocID="{1E1C18B0-FE91-4277-BB2B-EF700E84B7A1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FB9188ED-74DC-4E37-913C-476DB492DEA0}" type="pres">
      <dgm:prSet presAssocID="{1E1C18B0-FE91-4277-BB2B-EF700E84B7A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E96F49C-A9F3-4615-9E7B-22562AA4E737}" type="pres">
      <dgm:prSet presAssocID="{1E1C18B0-FE91-4277-BB2B-EF700E84B7A1}" presName="BalanceSpacing" presStyleCnt="0"/>
      <dgm:spPr/>
    </dgm:pt>
    <dgm:pt modelId="{D8680C6D-C939-4DBD-A6D0-AE5F96400D80}" type="pres">
      <dgm:prSet presAssocID="{1E1C18B0-FE91-4277-BB2B-EF700E84B7A1}" presName="BalanceSpacing1" presStyleCnt="0"/>
      <dgm:spPr/>
    </dgm:pt>
    <dgm:pt modelId="{6789888A-2DA0-4CB2-817A-F801824173EC}" type="pres">
      <dgm:prSet presAssocID="{A8FD7C37-EEEC-4878-8DBA-31EAB1FCAB17}" presName="Accent1Text" presStyleLbl="node1" presStyleIdx="1" presStyleCnt="6" custLinFactNeighborX="54077" custLinFactNeighborY="86884"/>
      <dgm:spPr/>
    </dgm:pt>
    <dgm:pt modelId="{13845B93-9478-4ED0-A51F-431E351753A7}" type="pres">
      <dgm:prSet presAssocID="{A8FD7C37-EEEC-4878-8DBA-31EAB1FCAB17}" presName="spaceBetweenRectangles" presStyleCnt="0"/>
      <dgm:spPr/>
    </dgm:pt>
    <dgm:pt modelId="{8FB709B9-F965-4E07-963E-B413276D9605}" type="pres">
      <dgm:prSet presAssocID="{68DDF9C7-4A36-4D5F-9058-4EBF92978D8F}" presName="composite" presStyleCnt="0"/>
      <dgm:spPr/>
    </dgm:pt>
    <dgm:pt modelId="{9B8EBF8F-56F9-4CB4-A12D-AC36D1176186}" type="pres">
      <dgm:prSet presAssocID="{68DDF9C7-4A36-4D5F-9058-4EBF92978D8F}" presName="Parent1" presStyleLbl="node1" presStyleIdx="2" presStyleCnt="6" custLinFactNeighborX="-57296" custLinFactNeighborY="-84883">
        <dgm:presLayoutVars>
          <dgm:chMax val="1"/>
          <dgm:chPref val="1"/>
          <dgm:bulletEnabled val="1"/>
        </dgm:presLayoutVars>
      </dgm:prSet>
      <dgm:spPr/>
    </dgm:pt>
    <dgm:pt modelId="{B611D501-DDCD-4B53-988A-A04801596C18}" type="pres">
      <dgm:prSet presAssocID="{68DDF9C7-4A36-4D5F-9058-4EBF92978D8F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D556721-CE00-4D69-A4B4-F8850FCC4258}" type="pres">
      <dgm:prSet presAssocID="{68DDF9C7-4A36-4D5F-9058-4EBF92978D8F}" presName="BalanceSpacing" presStyleCnt="0"/>
      <dgm:spPr/>
    </dgm:pt>
    <dgm:pt modelId="{E783E64A-AF8A-4D9C-ADBF-1D3BC739CDBD}" type="pres">
      <dgm:prSet presAssocID="{68DDF9C7-4A36-4D5F-9058-4EBF92978D8F}" presName="BalanceSpacing1" presStyleCnt="0"/>
      <dgm:spPr/>
    </dgm:pt>
    <dgm:pt modelId="{AD6717F8-21FA-411F-B8CB-95A533DEEBC2}" type="pres">
      <dgm:prSet presAssocID="{31405422-4210-477F-9806-38D8BCC4A857}" presName="Accent1Text" presStyleLbl="node1" presStyleIdx="3" presStyleCnt="6"/>
      <dgm:spPr/>
    </dgm:pt>
    <dgm:pt modelId="{214F6554-6F84-4C8A-89EF-F01739FA8C30}" type="pres">
      <dgm:prSet presAssocID="{31405422-4210-477F-9806-38D8BCC4A857}" presName="spaceBetweenRectangles" presStyleCnt="0"/>
      <dgm:spPr/>
    </dgm:pt>
    <dgm:pt modelId="{85A6DCF5-18C9-4932-A7CE-D90F5B7E8F43}" type="pres">
      <dgm:prSet presAssocID="{E695C976-0346-48C9-945A-766E3FD7D3E8}" presName="composite" presStyleCnt="0"/>
      <dgm:spPr/>
    </dgm:pt>
    <dgm:pt modelId="{E6949377-09EB-4BD1-A82B-465B8D36A3C8}" type="pres">
      <dgm:prSet presAssocID="{E695C976-0346-48C9-945A-766E3FD7D3E8}" presName="Parent1" presStyleLbl="node1" presStyleIdx="4" presStyleCnt="6" custLinFactX="-60466" custLinFactNeighborX="-100000" custLinFactNeighborY="-84370">
        <dgm:presLayoutVars>
          <dgm:chMax val="1"/>
          <dgm:chPref val="1"/>
          <dgm:bulletEnabled val="1"/>
        </dgm:presLayoutVars>
      </dgm:prSet>
      <dgm:spPr/>
    </dgm:pt>
    <dgm:pt modelId="{D9CB3BB9-EA77-41D9-BE35-9C96D4BCB1ED}" type="pres">
      <dgm:prSet presAssocID="{E695C976-0346-48C9-945A-766E3FD7D3E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BF1347CD-E8F5-490E-A775-22BEC32C58BA}" type="pres">
      <dgm:prSet presAssocID="{E695C976-0346-48C9-945A-766E3FD7D3E8}" presName="BalanceSpacing" presStyleCnt="0"/>
      <dgm:spPr/>
    </dgm:pt>
    <dgm:pt modelId="{22C0E639-BCB1-4D77-9AE1-6359928BBABB}" type="pres">
      <dgm:prSet presAssocID="{E695C976-0346-48C9-945A-766E3FD7D3E8}" presName="BalanceSpacing1" presStyleCnt="0"/>
      <dgm:spPr/>
    </dgm:pt>
    <dgm:pt modelId="{E8A32146-2DA5-4630-99E2-E706C4EEF5DE}" type="pres">
      <dgm:prSet presAssocID="{BB926F99-33C5-4F55-A3D5-A0FC4F30658C}" presName="Accent1Text" presStyleLbl="node1" presStyleIdx="5" presStyleCnt="6" custLinFactX="100000" custLinFactY="-69968" custLinFactNeighborX="113490" custLinFactNeighborY="-100000"/>
      <dgm:spPr/>
    </dgm:pt>
  </dgm:ptLst>
  <dgm:cxnLst>
    <dgm:cxn modelId="{8D49B50D-A567-4DBD-82BB-7240601E1864}" srcId="{B52F28C6-4A01-42A1-BF60-E701CE6A1136}" destId="{68DDF9C7-4A36-4D5F-9058-4EBF92978D8F}" srcOrd="1" destOrd="0" parTransId="{A17F9F48-F790-48D5-9993-86D84F454384}" sibTransId="{31405422-4210-477F-9806-38D8BCC4A857}"/>
    <dgm:cxn modelId="{CDED3C12-98B0-4048-A4C1-7CAEFF0F7EEE}" type="presOf" srcId="{B52F28C6-4A01-42A1-BF60-E701CE6A1136}" destId="{05974B9F-D040-4A07-A707-56C3993E6F15}" srcOrd="0" destOrd="0" presId="urn:microsoft.com/office/officeart/2008/layout/AlternatingHexagons"/>
    <dgm:cxn modelId="{8DF63026-5169-470F-8CF1-DDC878000B91}" srcId="{B52F28C6-4A01-42A1-BF60-E701CE6A1136}" destId="{1E1C18B0-FE91-4277-BB2B-EF700E84B7A1}" srcOrd="0" destOrd="0" parTransId="{A4C08771-8EC9-4AAC-912F-26518344071E}" sibTransId="{A8FD7C37-EEEC-4878-8DBA-31EAB1FCAB17}"/>
    <dgm:cxn modelId="{BCCC0769-07D5-4536-BFEA-D5280CEB6CAC}" type="presOf" srcId="{68DDF9C7-4A36-4D5F-9058-4EBF92978D8F}" destId="{9B8EBF8F-56F9-4CB4-A12D-AC36D1176186}" srcOrd="0" destOrd="0" presId="urn:microsoft.com/office/officeart/2008/layout/AlternatingHexagons"/>
    <dgm:cxn modelId="{11CA614F-0413-47EF-982C-645AC720F218}" type="presOf" srcId="{31405422-4210-477F-9806-38D8BCC4A857}" destId="{AD6717F8-21FA-411F-B8CB-95A533DEEBC2}" srcOrd="0" destOrd="0" presId="urn:microsoft.com/office/officeart/2008/layout/AlternatingHexagons"/>
    <dgm:cxn modelId="{C1A38D72-3223-40E2-BA45-270E1DAB9677}" type="presOf" srcId="{1E1C18B0-FE91-4277-BB2B-EF700E84B7A1}" destId="{B34A8399-0321-48FF-BC51-ADFEC01128AB}" srcOrd="0" destOrd="0" presId="urn:microsoft.com/office/officeart/2008/layout/AlternatingHexagons"/>
    <dgm:cxn modelId="{6DAA9483-055B-448C-906F-CC19788F6AB9}" type="presOf" srcId="{BB926F99-33C5-4F55-A3D5-A0FC4F30658C}" destId="{E8A32146-2DA5-4630-99E2-E706C4EEF5DE}" srcOrd="0" destOrd="0" presId="urn:microsoft.com/office/officeart/2008/layout/AlternatingHexagons"/>
    <dgm:cxn modelId="{A08660BA-7A3B-4BC2-8BF2-742F2B9C554F}" type="presOf" srcId="{A8FD7C37-EEEC-4878-8DBA-31EAB1FCAB17}" destId="{6789888A-2DA0-4CB2-817A-F801824173EC}" srcOrd="0" destOrd="0" presId="urn:microsoft.com/office/officeart/2008/layout/AlternatingHexagons"/>
    <dgm:cxn modelId="{94555CC2-DA9D-48EC-8927-DD5491779390}" srcId="{B52F28C6-4A01-42A1-BF60-E701CE6A1136}" destId="{E695C976-0346-48C9-945A-766E3FD7D3E8}" srcOrd="2" destOrd="0" parTransId="{300A2912-F93D-47E9-9C37-53E3D43FE16D}" sibTransId="{BB926F99-33C5-4F55-A3D5-A0FC4F30658C}"/>
    <dgm:cxn modelId="{166156CF-DA29-4D31-BF84-9FB771CB0EAF}" type="presOf" srcId="{E695C976-0346-48C9-945A-766E3FD7D3E8}" destId="{E6949377-09EB-4BD1-A82B-465B8D36A3C8}" srcOrd="0" destOrd="0" presId="urn:microsoft.com/office/officeart/2008/layout/AlternatingHexagons"/>
    <dgm:cxn modelId="{183E4915-9B72-4BF2-B737-0B7A00846C9D}" type="presParOf" srcId="{05974B9F-D040-4A07-A707-56C3993E6F15}" destId="{131F515C-DB13-4750-A1B3-A27F2C99EFBD}" srcOrd="0" destOrd="0" presId="urn:microsoft.com/office/officeart/2008/layout/AlternatingHexagons"/>
    <dgm:cxn modelId="{6D0EA9F8-F677-4407-B9A9-8A237C4AAE6A}" type="presParOf" srcId="{131F515C-DB13-4750-A1B3-A27F2C99EFBD}" destId="{B34A8399-0321-48FF-BC51-ADFEC01128AB}" srcOrd="0" destOrd="0" presId="urn:microsoft.com/office/officeart/2008/layout/AlternatingHexagons"/>
    <dgm:cxn modelId="{512BC6E6-6199-420C-A4CF-44940B3A5C78}" type="presParOf" srcId="{131F515C-DB13-4750-A1B3-A27F2C99EFBD}" destId="{FB9188ED-74DC-4E37-913C-476DB492DEA0}" srcOrd="1" destOrd="0" presId="urn:microsoft.com/office/officeart/2008/layout/AlternatingHexagons"/>
    <dgm:cxn modelId="{08C439CB-7BE7-41F0-B753-CB0FB71348A3}" type="presParOf" srcId="{131F515C-DB13-4750-A1B3-A27F2C99EFBD}" destId="{0E96F49C-A9F3-4615-9E7B-22562AA4E737}" srcOrd="2" destOrd="0" presId="urn:microsoft.com/office/officeart/2008/layout/AlternatingHexagons"/>
    <dgm:cxn modelId="{1AE9E892-27AD-43B5-BDA2-46E79FB11C18}" type="presParOf" srcId="{131F515C-DB13-4750-A1B3-A27F2C99EFBD}" destId="{D8680C6D-C939-4DBD-A6D0-AE5F96400D80}" srcOrd="3" destOrd="0" presId="urn:microsoft.com/office/officeart/2008/layout/AlternatingHexagons"/>
    <dgm:cxn modelId="{C9DA5CB2-132C-411C-812D-53F12DDDD6FF}" type="presParOf" srcId="{131F515C-DB13-4750-A1B3-A27F2C99EFBD}" destId="{6789888A-2DA0-4CB2-817A-F801824173EC}" srcOrd="4" destOrd="0" presId="urn:microsoft.com/office/officeart/2008/layout/AlternatingHexagons"/>
    <dgm:cxn modelId="{077E7C08-E431-40C7-ACDF-8E81E33A0BF3}" type="presParOf" srcId="{05974B9F-D040-4A07-A707-56C3993E6F15}" destId="{13845B93-9478-4ED0-A51F-431E351753A7}" srcOrd="1" destOrd="0" presId="urn:microsoft.com/office/officeart/2008/layout/AlternatingHexagons"/>
    <dgm:cxn modelId="{21D0E8FB-1082-4395-95AF-010DA10DC1FA}" type="presParOf" srcId="{05974B9F-D040-4A07-A707-56C3993E6F15}" destId="{8FB709B9-F965-4E07-963E-B413276D9605}" srcOrd="2" destOrd="0" presId="urn:microsoft.com/office/officeart/2008/layout/AlternatingHexagons"/>
    <dgm:cxn modelId="{A8DAE8E7-C99C-41CE-ADC5-FE2B7CF058D6}" type="presParOf" srcId="{8FB709B9-F965-4E07-963E-B413276D9605}" destId="{9B8EBF8F-56F9-4CB4-A12D-AC36D1176186}" srcOrd="0" destOrd="0" presId="urn:microsoft.com/office/officeart/2008/layout/AlternatingHexagons"/>
    <dgm:cxn modelId="{9C96996F-E543-4121-8146-880C7CF1FED3}" type="presParOf" srcId="{8FB709B9-F965-4E07-963E-B413276D9605}" destId="{B611D501-DDCD-4B53-988A-A04801596C18}" srcOrd="1" destOrd="0" presId="urn:microsoft.com/office/officeart/2008/layout/AlternatingHexagons"/>
    <dgm:cxn modelId="{7047F0B7-228B-40C6-8516-838A81621F40}" type="presParOf" srcId="{8FB709B9-F965-4E07-963E-B413276D9605}" destId="{8D556721-CE00-4D69-A4B4-F8850FCC4258}" srcOrd="2" destOrd="0" presId="urn:microsoft.com/office/officeart/2008/layout/AlternatingHexagons"/>
    <dgm:cxn modelId="{034040BB-7420-42EB-A56B-95436BE8B7AB}" type="presParOf" srcId="{8FB709B9-F965-4E07-963E-B413276D9605}" destId="{E783E64A-AF8A-4D9C-ADBF-1D3BC739CDBD}" srcOrd="3" destOrd="0" presId="urn:microsoft.com/office/officeart/2008/layout/AlternatingHexagons"/>
    <dgm:cxn modelId="{F0631DB3-115A-420A-A5DE-4E22BFD91837}" type="presParOf" srcId="{8FB709B9-F965-4E07-963E-B413276D9605}" destId="{AD6717F8-21FA-411F-B8CB-95A533DEEBC2}" srcOrd="4" destOrd="0" presId="urn:microsoft.com/office/officeart/2008/layout/AlternatingHexagons"/>
    <dgm:cxn modelId="{BCA7F547-E23C-414E-9765-E6D821F793C0}" type="presParOf" srcId="{05974B9F-D040-4A07-A707-56C3993E6F15}" destId="{214F6554-6F84-4C8A-89EF-F01739FA8C30}" srcOrd="3" destOrd="0" presId="urn:microsoft.com/office/officeart/2008/layout/AlternatingHexagons"/>
    <dgm:cxn modelId="{A508B293-55AC-4DF8-B481-A87586848442}" type="presParOf" srcId="{05974B9F-D040-4A07-A707-56C3993E6F15}" destId="{85A6DCF5-18C9-4932-A7CE-D90F5B7E8F43}" srcOrd="4" destOrd="0" presId="urn:microsoft.com/office/officeart/2008/layout/AlternatingHexagons"/>
    <dgm:cxn modelId="{63B6569F-B91F-49D9-9DDB-A042427997B6}" type="presParOf" srcId="{85A6DCF5-18C9-4932-A7CE-D90F5B7E8F43}" destId="{E6949377-09EB-4BD1-A82B-465B8D36A3C8}" srcOrd="0" destOrd="0" presId="urn:microsoft.com/office/officeart/2008/layout/AlternatingHexagons"/>
    <dgm:cxn modelId="{634183C0-0325-4A81-9CAB-0F891121486F}" type="presParOf" srcId="{85A6DCF5-18C9-4932-A7CE-D90F5B7E8F43}" destId="{D9CB3BB9-EA77-41D9-BE35-9C96D4BCB1ED}" srcOrd="1" destOrd="0" presId="urn:microsoft.com/office/officeart/2008/layout/AlternatingHexagons"/>
    <dgm:cxn modelId="{B829126F-F633-4C27-962B-D823598C7AB1}" type="presParOf" srcId="{85A6DCF5-18C9-4932-A7CE-D90F5B7E8F43}" destId="{BF1347CD-E8F5-490E-A775-22BEC32C58BA}" srcOrd="2" destOrd="0" presId="urn:microsoft.com/office/officeart/2008/layout/AlternatingHexagons"/>
    <dgm:cxn modelId="{1FBEC380-1AFD-45AB-A08A-E68A9CA386AD}" type="presParOf" srcId="{85A6DCF5-18C9-4932-A7CE-D90F5B7E8F43}" destId="{22C0E639-BCB1-4D77-9AE1-6359928BBABB}" srcOrd="3" destOrd="0" presId="urn:microsoft.com/office/officeart/2008/layout/AlternatingHexagons"/>
    <dgm:cxn modelId="{1CD01D69-0470-4656-BCD9-06AD0B681113}" type="presParOf" srcId="{85A6DCF5-18C9-4932-A7CE-D90F5B7E8F43}" destId="{E8A32146-2DA5-4630-99E2-E706C4EEF5D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A8399-0321-48FF-BC51-ADFEC01128AB}">
      <dsp:nvSpPr>
        <dsp:cNvPr id="0" name=""/>
        <dsp:cNvSpPr/>
      </dsp:nvSpPr>
      <dsp:spPr>
        <a:xfrm rot="5400000">
          <a:off x="4173002" y="116666"/>
          <a:ext cx="1794075" cy="156084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>
              <a:cs typeface="+mj-cs"/>
            </a:rPr>
            <a:t>תרגול מדורג המסייע לתלמידים מתקשים</a:t>
          </a:r>
        </a:p>
      </dsp:txBody>
      <dsp:txXfrm rot="-5400000">
        <a:off x="4532848" y="279629"/>
        <a:ext cx="1074382" cy="1234921"/>
      </dsp:txXfrm>
    </dsp:sp>
    <dsp:sp modelId="{FB9188ED-74DC-4E37-913C-476DB492DEA0}">
      <dsp:nvSpPr>
        <dsp:cNvPr id="0" name=""/>
        <dsp:cNvSpPr/>
      </dsp:nvSpPr>
      <dsp:spPr>
        <a:xfrm>
          <a:off x="5897826" y="358866"/>
          <a:ext cx="2002188" cy="1076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9888A-2DA0-4CB2-817A-F801824173EC}">
      <dsp:nvSpPr>
        <dsp:cNvPr id="0" name=""/>
        <dsp:cNvSpPr/>
      </dsp:nvSpPr>
      <dsp:spPr>
        <a:xfrm rot="5400000">
          <a:off x="3331347" y="1675431"/>
          <a:ext cx="1794075" cy="156084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>
              <a:cs typeface="+mj-cs"/>
            </a:rPr>
            <a:t>הצעות מגוונות ללמידה רב חושית</a:t>
          </a:r>
        </a:p>
      </dsp:txBody>
      <dsp:txXfrm rot="-5400000">
        <a:off x="3691193" y="1838394"/>
        <a:ext cx="1074382" cy="1234921"/>
      </dsp:txXfrm>
    </dsp:sp>
    <dsp:sp modelId="{9B8EBF8F-56F9-4CB4-A12D-AC36D1176186}">
      <dsp:nvSpPr>
        <dsp:cNvPr id="0" name=""/>
        <dsp:cNvSpPr/>
      </dsp:nvSpPr>
      <dsp:spPr>
        <a:xfrm rot="5400000">
          <a:off x="2432613" y="116614"/>
          <a:ext cx="1794075" cy="156084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>
              <a:cs typeface="+mj-cs"/>
            </a:rPr>
            <a:t>מתן מענה לתלמידים מתקדמים</a:t>
          </a:r>
        </a:p>
      </dsp:txBody>
      <dsp:txXfrm rot="-5400000">
        <a:off x="2792459" y="279577"/>
        <a:ext cx="1074382" cy="1234921"/>
      </dsp:txXfrm>
    </dsp:sp>
    <dsp:sp modelId="{B611D501-DDCD-4B53-988A-A04801596C18}">
      <dsp:nvSpPr>
        <dsp:cNvPr id="0" name=""/>
        <dsp:cNvSpPr/>
      </dsp:nvSpPr>
      <dsp:spPr>
        <a:xfrm>
          <a:off x="1441342" y="1881678"/>
          <a:ext cx="1937601" cy="1076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6717F8-21FA-411F-B8CB-95A533DEEBC2}">
      <dsp:nvSpPr>
        <dsp:cNvPr id="0" name=""/>
        <dsp:cNvSpPr/>
      </dsp:nvSpPr>
      <dsp:spPr>
        <a:xfrm rot="5400000">
          <a:off x="5012629" y="1639477"/>
          <a:ext cx="1794075" cy="156084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>
              <a:cs typeface="+mj-cs"/>
            </a:rPr>
            <a:t>תרגול נוסף באתר עם פעילויות מתוקשבות</a:t>
          </a:r>
          <a:endParaRPr lang="he-IL" sz="1600" kern="1200" dirty="0">
            <a:cs typeface="+mj-cs"/>
          </a:endParaRPr>
        </a:p>
      </dsp:txBody>
      <dsp:txXfrm rot="-5400000">
        <a:off x="5372475" y="1802440"/>
        <a:ext cx="1074382" cy="1234921"/>
      </dsp:txXfrm>
    </dsp:sp>
    <dsp:sp modelId="{E6949377-09EB-4BD1-A82B-465B8D36A3C8}">
      <dsp:nvSpPr>
        <dsp:cNvPr id="0" name=""/>
        <dsp:cNvSpPr/>
      </dsp:nvSpPr>
      <dsp:spPr>
        <a:xfrm rot="5400000">
          <a:off x="1668375" y="1648627"/>
          <a:ext cx="1794075" cy="156084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>
              <a:cs typeface="+mj-cs"/>
            </a:rPr>
            <a:t>ערכת משחקים לתרגול חוויתי ומקדם</a:t>
          </a:r>
          <a:endParaRPr lang="he-IL" sz="1600" kern="1200" dirty="0">
            <a:cs typeface="+mj-cs"/>
          </a:endParaRPr>
        </a:p>
      </dsp:txBody>
      <dsp:txXfrm rot="-5400000">
        <a:off x="2028221" y="1811590"/>
        <a:ext cx="1074382" cy="1234921"/>
      </dsp:txXfrm>
    </dsp:sp>
    <dsp:sp modelId="{D9CB3BB9-EA77-41D9-BE35-9C96D4BCB1ED}">
      <dsp:nvSpPr>
        <dsp:cNvPr id="0" name=""/>
        <dsp:cNvSpPr/>
      </dsp:nvSpPr>
      <dsp:spPr>
        <a:xfrm>
          <a:off x="5897826" y="3404489"/>
          <a:ext cx="2002188" cy="1076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A32146-2DA5-4630-99E2-E706C4EEF5DE}">
      <dsp:nvSpPr>
        <dsp:cNvPr id="0" name=""/>
        <dsp:cNvSpPr/>
      </dsp:nvSpPr>
      <dsp:spPr>
        <a:xfrm rot="5400000">
          <a:off x="5819538" y="116614"/>
          <a:ext cx="1794075" cy="1560846"/>
        </a:xfrm>
        <a:prstGeom prst="hexagon">
          <a:avLst>
            <a:gd name="adj" fmla="val 25000"/>
            <a:gd name="vf" fmla="val 115470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600" kern="1200" dirty="0">
            <a:solidFill>
              <a:schemeClr val="bg1"/>
            </a:solidFill>
          </a:endParaRPr>
        </a:p>
      </dsp:txBody>
      <dsp:txXfrm rot="-5400000">
        <a:off x="6179384" y="279577"/>
        <a:ext cx="1074382" cy="1234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8FCEE5F-84C4-4425-A0DD-7378AC9023A3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1B9DDC-14E3-4959-94CC-92715F6D86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9504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4151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5138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2067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49205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3285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2496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8229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469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084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494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9858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2575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5539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9903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5815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7802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2864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6685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6314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6152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8562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7159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3975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5411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36993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2056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1262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9301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54099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37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6234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38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409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39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46781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40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4678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2037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41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2317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42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2317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43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1777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44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00878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45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23406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46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23406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47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23406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48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58196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49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02514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50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4123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76981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51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24105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52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06664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53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60977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54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50220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55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35114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56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18235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57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11140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58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72729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59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81273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60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1542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78000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61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591001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62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41089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63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65559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64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96210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65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02499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66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18121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67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34351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68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84448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69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14250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70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3404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79874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71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75462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72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424729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73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10582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7465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9DDC-14E3-4959-94CC-92715F6D86E8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850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0538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bonusbooks.co.il/images/logo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01" y="6579362"/>
            <a:ext cx="1017359" cy="22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: פינות מעוגלות 9"/>
          <p:cNvSpPr/>
          <p:nvPr userDrawn="1"/>
        </p:nvSpPr>
        <p:spPr>
          <a:xfrm>
            <a:off x="334963" y="637256"/>
            <a:ext cx="11522075" cy="5887369"/>
          </a:xfrm>
          <a:prstGeom prst="roundRect">
            <a:avLst>
              <a:gd name="adj" fmla="val 3601"/>
            </a:avLst>
          </a:prstGeom>
          <a:noFill/>
          <a:ln w="38100">
            <a:solidFill>
              <a:srgbClr val="66C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: פינות מעוגלות 10"/>
          <p:cNvSpPr/>
          <p:nvPr userDrawn="1"/>
        </p:nvSpPr>
        <p:spPr>
          <a:xfrm>
            <a:off x="1908313" y="234414"/>
            <a:ext cx="9739968" cy="773128"/>
          </a:xfrm>
          <a:prstGeom prst="roundRect">
            <a:avLst>
              <a:gd name="adj" fmla="val 42491"/>
            </a:avLst>
          </a:prstGeom>
          <a:solidFill>
            <a:srgbClr val="A7D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 userDrawn="1"/>
        </p:nvPicPr>
        <p:blipFill rotWithShape="1">
          <a:blip r:embed="rId3"/>
          <a:srcRect t="12194"/>
          <a:stretch/>
        </p:blipFill>
        <p:spPr>
          <a:xfrm>
            <a:off x="1556742" y="6569837"/>
            <a:ext cx="1167488" cy="2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8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bonusbooks.co.il/images/logo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01" y="6579362"/>
            <a:ext cx="1017359" cy="22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מלבן: פינות מעוגלות 8"/>
          <p:cNvSpPr/>
          <p:nvPr userDrawn="1"/>
        </p:nvSpPr>
        <p:spPr>
          <a:xfrm>
            <a:off x="334963" y="637256"/>
            <a:ext cx="11522075" cy="5887369"/>
          </a:xfrm>
          <a:prstGeom prst="roundRect">
            <a:avLst>
              <a:gd name="adj" fmla="val 3601"/>
            </a:avLst>
          </a:prstGeom>
          <a:noFill/>
          <a:ln w="38100">
            <a:solidFill>
              <a:srgbClr val="66C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: פינות מעוגלות 9"/>
          <p:cNvSpPr/>
          <p:nvPr userDrawn="1"/>
        </p:nvSpPr>
        <p:spPr>
          <a:xfrm>
            <a:off x="735496" y="234414"/>
            <a:ext cx="10912785" cy="773128"/>
          </a:xfrm>
          <a:prstGeom prst="roundRect">
            <a:avLst>
              <a:gd name="adj" fmla="val 42491"/>
            </a:avLst>
          </a:prstGeom>
          <a:solidFill>
            <a:srgbClr val="A7D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 userDrawn="1"/>
        </p:nvPicPr>
        <p:blipFill rotWithShape="1">
          <a:blip r:embed="rId3"/>
          <a:srcRect t="12194"/>
          <a:stretch/>
        </p:blipFill>
        <p:spPr>
          <a:xfrm>
            <a:off x="1556742" y="6569837"/>
            <a:ext cx="1167488" cy="2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85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516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746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9842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5461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214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655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82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901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0281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434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bonusbooks.co.il/images/logo.pn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-3625848"/>
            <a:ext cx="27527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298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37"/>
          <a:stretch/>
        </p:blipFill>
        <p:spPr>
          <a:xfrm>
            <a:off x="0" y="0"/>
            <a:ext cx="12192000" cy="6932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94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bonusbooks.co.il/images/logo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01" y="6579362"/>
            <a:ext cx="1017359" cy="22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מלבן: פינות מעוגלות 8"/>
          <p:cNvSpPr/>
          <p:nvPr userDrawn="1"/>
        </p:nvSpPr>
        <p:spPr>
          <a:xfrm>
            <a:off x="334963" y="637256"/>
            <a:ext cx="11522075" cy="5887369"/>
          </a:xfrm>
          <a:prstGeom prst="roundRect">
            <a:avLst>
              <a:gd name="adj" fmla="val 3601"/>
            </a:avLst>
          </a:prstGeom>
          <a:noFill/>
          <a:ln w="38100">
            <a:solidFill>
              <a:srgbClr val="66C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: פינות מעוגלות 9"/>
          <p:cNvSpPr/>
          <p:nvPr userDrawn="1"/>
        </p:nvSpPr>
        <p:spPr>
          <a:xfrm>
            <a:off x="3094831" y="234414"/>
            <a:ext cx="8553450" cy="773128"/>
          </a:xfrm>
          <a:prstGeom prst="roundRect">
            <a:avLst>
              <a:gd name="adj" fmla="val 42491"/>
            </a:avLst>
          </a:prstGeom>
          <a:solidFill>
            <a:srgbClr val="A7D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 userDrawn="1"/>
        </p:nvPicPr>
        <p:blipFill rotWithShape="1">
          <a:blip r:embed="rId3"/>
          <a:srcRect t="12194"/>
          <a:stretch/>
        </p:blipFill>
        <p:spPr>
          <a:xfrm>
            <a:off x="1556742" y="6569837"/>
            <a:ext cx="1167488" cy="2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3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C4CE1-2C64-4AC7-BF9B-EF114D1805BF}" type="datetimeFigureOut">
              <a:rPr lang="he-IL" smtClean="0"/>
              <a:t>ט'/כסלו/תשע"ח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9854C-FA94-4EDA-8F31-0CBF608CC02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187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22" r:id="rId8"/>
    <p:sldLayoutId id="2147483721" r:id="rId9"/>
    <p:sldLayoutId id="2147483723" r:id="rId10"/>
    <p:sldLayoutId id="2147483724" r:id="rId11"/>
    <p:sldLayoutId id="2147483717" r:id="rId12"/>
    <p:sldLayoutId id="2147483718" r:id="rId13"/>
    <p:sldLayoutId id="2147483719" r:id="rId14"/>
    <p:sldLayoutId id="2147483720" r:id="rId15"/>
    <p:sldLayoutId id="2147483649" r:id="rId1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3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7.jpeg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109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jpe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4.jpg"/><Relationship Id="rId4" Type="http://schemas.openxmlformats.org/officeDocument/2006/relationships/image" Target="../media/image12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705891" y="1780507"/>
            <a:ext cx="6877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שיטה פונטית להקניית הקריאה</a:t>
            </a:r>
          </a:p>
        </p:txBody>
      </p:sp>
      <p:pic>
        <p:nvPicPr>
          <p:cNvPr id="10" name="Picture 2" descr="http://www.bonusbooks.co.il/images/logo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7" y="223843"/>
            <a:ext cx="1819275" cy="40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/>
          <p:cNvSpPr/>
          <p:nvPr/>
        </p:nvSpPr>
        <p:spPr>
          <a:xfrm>
            <a:off x="1840003" y="2612958"/>
            <a:ext cx="68770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מפתחת השיטה: חנה </a:t>
            </a:r>
            <a:r>
              <a:rPr lang="he-IL" sz="20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לוינזון</a:t>
            </a:r>
            <a:endParaRPr lang="he-IL" sz="2000" b="1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endParaRPr lang="he-IL" sz="2000" b="1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סיוע בכתיבה ובפיתוח: רונית אורי פירסטטר</a:t>
            </a:r>
          </a:p>
          <a:p>
            <a:pPr algn="ctr"/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ייעוץ פדגוגי ומדעי: ד"ר שירלי הר-צבי (הכהן)</a:t>
            </a: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ייעוץ דידקטי: ד"ר מיכל פלדמן</a:t>
            </a: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מכללת תלפיות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194"/>
          <a:stretch/>
        </p:blipFill>
        <p:spPr>
          <a:xfrm>
            <a:off x="2683452" y="223843"/>
            <a:ext cx="5387972" cy="15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8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ערכת עזרים לכיתה ולתלמיד</a:t>
            </a:r>
          </a:p>
        </p:txBody>
      </p:sp>
      <p:sp>
        <p:nvSpPr>
          <p:cNvPr id="11" name="מלבן: פינות מעוגלות 20"/>
          <p:cNvSpPr/>
          <p:nvPr/>
        </p:nvSpPr>
        <p:spPr>
          <a:xfrm rot="10800000" flipV="1">
            <a:off x="7635629" y="1268413"/>
            <a:ext cx="3968996" cy="468312"/>
          </a:xfrm>
          <a:prstGeom prst="roundRect">
            <a:avLst>
              <a:gd name="adj" fmla="val 358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כרטיסי הברקה לכל תנועה נלמדת 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32" y="2076513"/>
            <a:ext cx="3213067" cy="374787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1"/>
          <a:stretch/>
        </p:blipFill>
        <p:spPr>
          <a:xfrm>
            <a:off x="2754024" y="2386105"/>
            <a:ext cx="2397433" cy="294005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AutoShape 2" descr="מציג את כרטיסים שונים חיריק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63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5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מציג את כרטיסים שונים חיריק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מדריך למורה</a:t>
            </a:r>
          </a:p>
        </p:txBody>
      </p:sp>
      <p:sp>
        <p:nvSpPr>
          <p:cNvPr id="10" name="מלבן: פינות מעוגלות 20"/>
          <p:cNvSpPr/>
          <p:nvPr/>
        </p:nvSpPr>
        <p:spPr>
          <a:xfrm rot="10800000" flipV="1">
            <a:off x="4495972" y="1248743"/>
            <a:ext cx="7108653" cy="487982"/>
          </a:xfrm>
          <a:prstGeom prst="roundRect">
            <a:avLst>
              <a:gd name="adj" fmla="val 358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מדריך מפורט הכולל הצעות רבות ומגוונות לתרגול ולהעשרה</a:t>
            </a: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2489" r="3161" b="36711"/>
          <a:stretch/>
        </p:blipFill>
        <p:spPr>
          <a:xfrm>
            <a:off x="4689051" y="2171825"/>
            <a:ext cx="3059781" cy="363366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3" y="2176526"/>
            <a:ext cx="3045714" cy="363366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t="1421" r="46303" b="1332"/>
          <a:stretch/>
        </p:blipFill>
        <p:spPr>
          <a:xfrm>
            <a:off x="8327136" y="2171825"/>
            <a:ext cx="2952507" cy="363836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0330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ערכת משחקים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-2071" r="32220" b="2071"/>
          <a:stretch/>
        </p:blipFill>
        <p:spPr>
          <a:xfrm>
            <a:off x="3275757" y="2080452"/>
            <a:ext cx="3046506" cy="4228273"/>
          </a:xfrm>
          <a:prstGeom prst="rect">
            <a:avLst/>
          </a:prstGeom>
          <a:ln w="19050">
            <a:noFill/>
          </a:ln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813" y="2017146"/>
            <a:ext cx="3606812" cy="4446191"/>
          </a:xfrm>
          <a:prstGeom prst="rect">
            <a:avLst/>
          </a:prstGeom>
          <a:ln w="19050">
            <a:noFill/>
          </a:ln>
        </p:spPr>
      </p:pic>
      <p:sp>
        <p:nvSpPr>
          <p:cNvPr id="11" name="מלבן: פינות מעוגלות 20"/>
          <p:cNvSpPr/>
          <p:nvPr/>
        </p:nvSpPr>
        <p:spPr>
          <a:xfrm rot="10800000" flipV="1">
            <a:off x="5700713" y="1736725"/>
            <a:ext cx="195428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בינגו חיריק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9937" y="1295088"/>
            <a:ext cx="16946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דוגמאות: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משחקים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8"/>
          <a:stretch/>
        </p:blipFill>
        <p:spPr>
          <a:xfrm>
            <a:off x="7747550" y="2043232"/>
            <a:ext cx="3749125" cy="4132013"/>
          </a:xfrm>
          <a:prstGeom prst="rect">
            <a:avLst/>
          </a:prstGeom>
        </p:spPr>
      </p:pic>
      <p:sp>
        <p:nvSpPr>
          <p:cNvPr id="15" name="מלבן: פינות מעוגלות 20"/>
          <p:cNvSpPr/>
          <p:nvPr/>
        </p:nvSpPr>
        <p:spPr>
          <a:xfrm rot="10800000" flipV="1">
            <a:off x="8644968" y="1325937"/>
            <a:ext cx="195428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משחק זיכרון</a:t>
            </a:r>
          </a:p>
        </p:txBody>
      </p:sp>
      <p:sp>
        <p:nvSpPr>
          <p:cNvPr id="5" name="מלבן: פינות מעוגלות 20"/>
          <p:cNvSpPr/>
          <p:nvPr/>
        </p:nvSpPr>
        <p:spPr>
          <a:xfrm rot="10800000" flipV="1">
            <a:off x="2780029" y="1325938"/>
            <a:ext cx="195428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הרכבת מילים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9"/>
          <a:stretch/>
        </p:blipFill>
        <p:spPr>
          <a:xfrm>
            <a:off x="1973350" y="1855781"/>
            <a:ext cx="3567646" cy="45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משחקים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16837" r="2007" b="55876"/>
          <a:stretch/>
        </p:blipFill>
        <p:spPr>
          <a:xfrm>
            <a:off x="878031" y="3878921"/>
            <a:ext cx="4004755" cy="2074672"/>
          </a:xfrm>
          <a:prstGeom prst="rect">
            <a:avLst/>
          </a:prstGeom>
        </p:spPr>
      </p:pic>
      <p:sp>
        <p:nvSpPr>
          <p:cNvPr id="13" name="מלבן: פינות מעוגלות 20"/>
          <p:cNvSpPr/>
          <p:nvPr/>
        </p:nvSpPr>
        <p:spPr>
          <a:xfrm rot="10800000" flipV="1">
            <a:off x="5811441" y="1204188"/>
            <a:ext cx="195428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לוטו תנועות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798" y="1780840"/>
            <a:ext cx="3181196" cy="449804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48" y="1777137"/>
            <a:ext cx="3181197" cy="449804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" t="1600" r="2743" b="69244"/>
          <a:stretch/>
        </p:blipFill>
        <p:spPr>
          <a:xfrm>
            <a:off x="986698" y="1879433"/>
            <a:ext cx="3787423" cy="19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3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משחקים</a:t>
            </a:r>
          </a:p>
        </p:txBody>
      </p:sp>
      <p:sp>
        <p:nvSpPr>
          <p:cNvPr id="9" name="מלבן: פינות מעוגלות 20"/>
          <p:cNvSpPr/>
          <p:nvPr/>
        </p:nvSpPr>
        <p:spPr>
          <a:xfrm rot="10800000" flipV="1">
            <a:off x="5303520" y="1162926"/>
            <a:ext cx="2529191" cy="558869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רכבות אותיות סופיות</a:t>
            </a:r>
          </a:p>
        </p:txBody>
      </p:sp>
      <p:sp>
        <p:nvSpPr>
          <p:cNvPr id="7" name="AutoShape 6" descr="https://mail.google.com/mail/u/0/?ui=2&amp;ik=7be357bf6f&amp;view=fimg&amp;th=15c11e46850dfad1&amp;attid=0.1&amp;disp=emb&amp;attbid=ANGjdJ-gLxd5G11s9mDGJgbMU6tw98Vip1-TK-0rO_JiJWv_v0aJcInMQ5yt5XLD36uZ1jOMIewUEDZ-qQx6gWTpUUPRyyhdNro2bKsqJhJrXku1wCJb1kkkq-jqDY4&amp;sz=w2116-h1512&amp;ats=1494948817112&amp;rm=15c11e46850dfa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-1" r="17997" b="1683"/>
          <a:stretch/>
        </p:blipFill>
        <p:spPr>
          <a:xfrm>
            <a:off x="1585608" y="2564858"/>
            <a:ext cx="3161490" cy="273347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42" y="2159296"/>
            <a:ext cx="5034706" cy="38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1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01960" y="271500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סביבה מתוקשבת מלווה לשיטה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7" b="3189"/>
          <a:stretch/>
        </p:blipFill>
        <p:spPr>
          <a:xfrm>
            <a:off x="8171297" y="4187216"/>
            <a:ext cx="2928503" cy="2071790"/>
          </a:xfrm>
          <a:prstGeom prst="rect">
            <a:avLst/>
          </a:prstGeom>
        </p:spPr>
      </p:pic>
      <p:sp>
        <p:nvSpPr>
          <p:cNvPr id="5" name="מלבן: פינות מעוגלות 20"/>
          <p:cNvSpPr/>
          <p:nvPr/>
        </p:nvSpPr>
        <p:spPr>
          <a:xfrm rot="10800000" flipV="1">
            <a:off x="7723759" y="1307534"/>
            <a:ext cx="4040035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פעילויות מתוקשבות ומשחקי מחשב </a:t>
            </a:r>
          </a:p>
        </p:txBody>
      </p:sp>
      <p:sp>
        <p:nvSpPr>
          <p:cNvPr id="6" name="מלבן: פינות מעוגלות 20"/>
          <p:cNvSpPr/>
          <p:nvPr/>
        </p:nvSpPr>
        <p:spPr>
          <a:xfrm rot="10800000" flipV="1">
            <a:off x="964752" y="3655565"/>
            <a:ext cx="292783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דפי תרגול וחזרה</a:t>
            </a:r>
          </a:p>
        </p:txBody>
      </p:sp>
      <p:sp>
        <p:nvSpPr>
          <p:cNvPr id="7" name="מלבן: פינות מעוגלות 20"/>
          <p:cNvSpPr/>
          <p:nvPr/>
        </p:nvSpPr>
        <p:spPr>
          <a:xfrm rot="10800000" flipV="1">
            <a:off x="4598356" y="3676449"/>
            <a:ext cx="292783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דפי העשרה למתקדמים</a:t>
            </a:r>
          </a:p>
        </p:txBody>
      </p:sp>
      <p:sp>
        <p:nvSpPr>
          <p:cNvPr id="8" name="מלבן: פינות מעוגלות 20"/>
          <p:cNvSpPr/>
          <p:nvPr/>
        </p:nvSpPr>
        <p:spPr>
          <a:xfrm rot="10800000" flipV="1">
            <a:off x="964752" y="1307534"/>
            <a:ext cx="292783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ספרונים</a:t>
            </a:r>
          </a:p>
        </p:txBody>
      </p:sp>
      <p:pic>
        <p:nvPicPr>
          <p:cNvPr id="1026" name="Picture 2" descr="https://scontent.fsdv2-1.fna.fbcdn.net/v/t34.0-12/23805598_1918003601861614_1473620584_n.jpg?oh=603eda5abef4e6e8f5adfcb2901488eb&amp;oe=5A1768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15" y="1846521"/>
            <a:ext cx="2342965" cy="204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sdv2-1.fna.fbcdn.net/v/t34.0-12/23805450_1918003658528275_1205333334_n.jpg?oh=d8b4f9ae6863d9c4a7e66f0e5a2f50ef&amp;oe=5A177B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837" y="4257585"/>
            <a:ext cx="1718873" cy="221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.fsdv2-1.fna.fbcdn.net/v/t34.0-12/23845451_1918003711861603_1494900519_n.jpg?oh=258695bd9fd4b27b3a59a43d0bb08edd&amp;oe=5A176A7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10" y="1858248"/>
            <a:ext cx="1692424" cy="169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.fsdv2-1.fna.fbcdn.net/v/t34.0-12/23805603_1918003791861595_116318208_n.jpg?oh=dd866eb34ca2b06fe643bfc0129c607b&amp;oe=5A17CE5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57" y="4345763"/>
            <a:ext cx="1413293" cy="175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מלבן: פינות מעוגלות 20"/>
          <p:cNvSpPr/>
          <p:nvPr/>
        </p:nvSpPr>
        <p:spPr>
          <a:xfrm rot="10800000" flipV="1">
            <a:off x="4450019" y="1307535"/>
            <a:ext cx="292783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ts val="1500"/>
              </a:lnSpc>
            </a:pPr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ספר אינטראקטיבי בתקן מתקדם</a:t>
            </a:r>
          </a:p>
        </p:txBody>
      </p:sp>
      <p:pic>
        <p:nvPicPr>
          <p:cNvPr id="3" name="Picture 2" descr="http://kriarishona.co.il/wp-content/uploads/2017/08/Untitled-1-2-212x300.jpg">
            <a:extLst>
              <a:ext uri="{FF2B5EF4-FFF2-40B4-BE49-F238E27FC236}">
                <a16:creationId xmlns:a16="http://schemas.microsoft.com/office/drawing/2014/main" id="{2272FD11-8F00-4677-B8D8-AA3FACFB3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319" y="1848811"/>
            <a:ext cx="1239907" cy="17545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551370" y="1463462"/>
            <a:ext cx="11089261" cy="1894793"/>
            <a:chOff x="1238222" y="1362374"/>
            <a:chExt cx="10366977" cy="1934599"/>
          </a:xfrm>
        </p:grpSpPr>
        <p:sp>
          <p:nvSpPr>
            <p:cNvPr id="27" name="מלבן: פינות מעוגלות 22"/>
            <p:cNvSpPr/>
            <p:nvPr/>
          </p:nvSpPr>
          <p:spPr>
            <a:xfrm>
              <a:off x="8513294" y="1362374"/>
              <a:ext cx="3091905" cy="1934599"/>
            </a:xfrm>
            <a:prstGeom prst="roundRect">
              <a:avLst>
                <a:gd name="adj" fmla="val 9109"/>
              </a:avLst>
            </a:prstGeom>
            <a:noFill/>
            <a:ln w="38100">
              <a:solidFill>
                <a:srgbClr val="75A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לבן: פינות מעוגלות 22"/>
            <p:cNvSpPr/>
            <p:nvPr/>
          </p:nvSpPr>
          <p:spPr>
            <a:xfrm>
              <a:off x="4875758" y="1362374"/>
              <a:ext cx="3091905" cy="1934599"/>
            </a:xfrm>
            <a:prstGeom prst="roundRect">
              <a:avLst>
                <a:gd name="adj" fmla="val 9109"/>
              </a:avLst>
            </a:prstGeom>
            <a:noFill/>
            <a:ln w="38100">
              <a:solidFill>
                <a:srgbClr val="75A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" name="מלבן: פינות מעוגלות 23"/>
            <p:cNvSpPr/>
            <p:nvPr/>
          </p:nvSpPr>
          <p:spPr>
            <a:xfrm>
              <a:off x="1238222" y="1362374"/>
              <a:ext cx="3091905" cy="1934599"/>
            </a:xfrm>
            <a:prstGeom prst="roundRect">
              <a:avLst>
                <a:gd name="adj" fmla="val 9109"/>
              </a:avLst>
            </a:prstGeom>
            <a:noFill/>
            <a:ln w="38100">
              <a:solidFill>
                <a:srgbClr val="75A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1" name="מלבן 10"/>
          <p:cNvSpPr/>
          <p:nvPr/>
        </p:nvSpPr>
        <p:spPr>
          <a:xfrm>
            <a:off x="8333308" y="1776474"/>
            <a:ext cx="3126856" cy="1416053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1" anchor="t"/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64&amp;return=true"/>
              </a:rPr>
              <a:t>פיתוח מודעות שמיעתית לצליל התנועה. 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77&amp;return=true"/>
              </a:rPr>
              <a:t>זיהוי שמיעתי של צליל התנועה במילה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1" name="מלבן 100"/>
          <p:cNvSpPr/>
          <p:nvPr/>
        </p:nvSpPr>
        <p:spPr>
          <a:xfrm>
            <a:off x="201960" y="271500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מודעות פונולוגית בבסיס השיטה</a:t>
            </a:r>
          </a:p>
        </p:txBody>
      </p:sp>
      <p:sp>
        <p:nvSpPr>
          <p:cNvPr id="29" name="מלבן 28"/>
          <p:cNvSpPr/>
          <p:nvPr/>
        </p:nvSpPr>
        <p:spPr>
          <a:xfrm>
            <a:off x="4437827" y="1761466"/>
            <a:ext cx="3162541" cy="1477328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1" anchor="t"/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56&amp;return=true"/>
              </a:rPr>
              <a:t>הוראת העיצור כצליל סוגר מלווה באיור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  <a:hlinkClick r:id="" action="ppaction://customshow?id=61&amp;return=true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61&amp;return=true"/>
              </a:rPr>
              <a:t>זיהוי שמיעתי של עיצור  נלמד בתוך טקסט 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2" name="מלבן 31"/>
          <p:cNvSpPr/>
          <p:nvPr/>
        </p:nvSpPr>
        <p:spPr>
          <a:xfrm>
            <a:off x="876300" y="1936046"/>
            <a:ext cx="2792513" cy="92333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1" anchor="t"/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57&amp;return=true"/>
              </a:rPr>
              <a:t>צרוף כצליל פותח</a:t>
            </a: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60&amp;return=true"/>
              </a:rPr>
              <a:t>צירוף כצליל סוגר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  <a:hlinkClick r:id="" action="ppaction://customshow?id=57&amp;return=true"/>
            </a:endParaRPr>
          </a:p>
        </p:txBody>
      </p:sp>
      <p:sp>
        <p:nvSpPr>
          <p:cNvPr id="39" name="מלבן 38"/>
          <p:cNvSpPr/>
          <p:nvPr/>
        </p:nvSpPr>
        <p:spPr>
          <a:xfrm>
            <a:off x="4559301" y="4330865"/>
            <a:ext cx="3041068" cy="646331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1" anchor="t"/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62&amp;return=true"/>
              </a:rPr>
              <a:t>השמטת צליל במילה ויצירת מילה חדשה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2" name="מלבן 41"/>
          <p:cNvSpPr/>
          <p:nvPr/>
        </p:nvSpPr>
        <p:spPr>
          <a:xfrm>
            <a:off x="9296401" y="4423198"/>
            <a:ext cx="2197674" cy="3693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1" anchor="t"/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70&amp;return=true"/>
              </a:rPr>
              <a:t>חריזה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5" name="מלבן: פינות מעוגלות 24"/>
          <p:cNvSpPr/>
          <p:nvPr/>
        </p:nvSpPr>
        <p:spPr>
          <a:xfrm rot="10800000" flipV="1">
            <a:off x="5578868" y="1265350"/>
            <a:ext cx="2021500" cy="435033"/>
          </a:xfrm>
          <a:prstGeom prst="roundRect">
            <a:avLst>
              <a:gd name="adj" fmla="val 33015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צליל העיצור</a:t>
            </a:r>
          </a:p>
        </p:txBody>
      </p:sp>
      <p:sp>
        <p:nvSpPr>
          <p:cNvPr id="46" name="מלבן: פינות מעוגלות 24"/>
          <p:cNvSpPr/>
          <p:nvPr/>
        </p:nvSpPr>
        <p:spPr>
          <a:xfrm rot="10800000" flipV="1">
            <a:off x="1647313" y="1265349"/>
            <a:ext cx="2021500" cy="435033"/>
          </a:xfrm>
          <a:prstGeom prst="roundRect">
            <a:avLst>
              <a:gd name="adj" fmla="val 33015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צליל פותח וסוגר</a:t>
            </a:r>
          </a:p>
        </p:txBody>
      </p:sp>
      <p:sp>
        <p:nvSpPr>
          <p:cNvPr id="48" name="מלבן: פינות מעוגלות 24"/>
          <p:cNvSpPr/>
          <p:nvPr/>
        </p:nvSpPr>
        <p:spPr>
          <a:xfrm rot="10800000" flipV="1">
            <a:off x="9438663" y="1265349"/>
            <a:ext cx="2021500" cy="435033"/>
          </a:xfrm>
          <a:prstGeom prst="roundRect">
            <a:avLst>
              <a:gd name="adj" fmla="val 33015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צליל התנועה</a:t>
            </a:r>
          </a:p>
        </p:txBody>
      </p:sp>
      <p:sp>
        <p:nvSpPr>
          <p:cNvPr id="30" name="מלבן: פינות מעוגלות 22"/>
          <p:cNvSpPr/>
          <p:nvPr/>
        </p:nvSpPr>
        <p:spPr>
          <a:xfrm>
            <a:off x="8333308" y="3982333"/>
            <a:ext cx="3307323" cy="1894793"/>
          </a:xfrm>
          <a:prstGeom prst="roundRect">
            <a:avLst>
              <a:gd name="adj" fmla="val 9109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מלבן: פינות מעוגלות 33"/>
          <p:cNvSpPr/>
          <p:nvPr/>
        </p:nvSpPr>
        <p:spPr>
          <a:xfrm>
            <a:off x="4442339" y="3982333"/>
            <a:ext cx="3307323" cy="1894793"/>
          </a:xfrm>
          <a:prstGeom prst="roundRect">
            <a:avLst>
              <a:gd name="adj" fmla="val 9109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מלבן: פינות מעוגלות 24"/>
          <p:cNvSpPr/>
          <p:nvPr/>
        </p:nvSpPr>
        <p:spPr>
          <a:xfrm rot="10800000" flipV="1">
            <a:off x="5578868" y="3799121"/>
            <a:ext cx="2021500" cy="435033"/>
          </a:xfrm>
          <a:prstGeom prst="roundRect">
            <a:avLst>
              <a:gd name="adj" fmla="val 33015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השמטת צליל</a:t>
            </a:r>
          </a:p>
        </p:txBody>
      </p:sp>
      <p:sp>
        <p:nvSpPr>
          <p:cNvPr id="47" name="מלבן: פינות מעוגלות 24"/>
          <p:cNvSpPr/>
          <p:nvPr/>
        </p:nvSpPr>
        <p:spPr>
          <a:xfrm rot="10800000" flipV="1">
            <a:off x="9476213" y="3799121"/>
            <a:ext cx="2021500" cy="435033"/>
          </a:xfrm>
          <a:prstGeom prst="roundRect">
            <a:avLst>
              <a:gd name="adj" fmla="val 33015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חריזה</a:t>
            </a:r>
          </a:p>
        </p:txBody>
      </p:sp>
    </p:spTree>
    <p:extLst>
      <p:ext uri="{BB962C8B-B14F-4D97-AF65-F5344CB8AC3E}">
        <p14:creationId xmlns:p14="http://schemas.microsoft.com/office/powerpoint/2010/main" val="577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6851904" y="282295"/>
            <a:ext cx="4605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dirty="0">
                <a:solidFill>
                  <a:srgbClr val="3F794A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צליל התנועה במילה 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772" y="2072887"/>
            <a:ext cx="2841961" cy="401833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97" y="2141440"/>
            <a:ext cx="2793049" cy="394978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1" y="2072887"/>
            <a:ext cx="2873183" cy="406177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מלבן: פינות מעוגלות 16"/>
          <p:cNvSpPr/>
          <p:nvPr/>
        </p:nvSpPr>
        <p:spPr>
          <a:xfrm rot="10800000" flipV="1">
            <a:off x="8481772" y="1298813"/>
            <a:ext cx="2739754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האם הצליל נשמע ?</a:t>
            </a:r>
          </a:p>
        </p:txBody>
      </p:sp>
      <p:sp>
        <p:nvSpPr>
          <p:cNvPr id="7" name="מלבן: פינות מעוגלות 16"/>
          <p:cNvSpPr/>
          <p:nvPr/>
        </p:nvSpPr>
        <p:spPr>
          <a:xfrm rot="10800000" flipV="1">
            <a:off x="4661452" y="1298813"/>
            <a:ext cx="2913746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כמה פעמים נשמע הצליל?</a:t>
            </a:r>
          </a:p>
        </p:txBody>
      </p:sp>
      <p:sp>
        <p:nvSpPr>
          <p:cNvPr id="9" name="מלבן: פינות מעוגלות 16"/>
          <p:cNvSpPr/>
          <p:nvPr/>
        </p:nvSpPr>
        <p:spPr>
          <a:xfrm rot="10800000" flipV="1">
            <a:off x="957470" y="1298813"/>
            <a:ext cx="2739754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היכן נשמע הצליל?</a:t>
            </a:r>
          </a:p>
        </p:txBody>
      </p:sp>
    </p:spTree>
    <p:extLst>
      <p:ext uri="{BB962C8B-B14F-4D97-AF65-F5344CB8AC3E}">
        <p14:creationId xmlns:p14="http://schemas.microsoft.com/office/powerpoint/2010/main" val="5167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הוראת העיצור כצליל סוגר מלווה באיורים.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87" y="1349954"/>
            <a:ext cx="4056945" cy="494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8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/>
          <p:cNvSpPr/>
          <p:nvPr/>
        </p:nvSpPr>
        <p:spPr>
          <a:xfrm>
            <a:off x="8455125" y="1154589"/>
            <a:ext cx="3441631" cy="48819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1" anchor="ctr"/>
          <a:lstStyle/>
          <a:p>
            <a:pPr marL="285750" lvl="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50&amp;return=true"/>
              </a:rPr>
              <a:t>6 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50&amp;return=true"/>
              </a:rPr>
              <a:t>חוברות להקניית הקריאה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12" name="מלבן 11">
            <a:hlinkClick r:id="" action="ppaction://customshow?id=51&amp;return=true"/>
          </p:cNvPr>
          <p:cNvSpPr/>
          <p:nvPr/>
        </p:nvSpPr>
        <p:spPr>
          <a:xfrm>
            <a:off x="7502716" y="2230615"/>
            <a:ext cx="4394040" cy="48819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51&amp;return=true"/>
              </a:rPr>
              <a:t>חוברת ללימוד אותיות דפוס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15" name="מלבן 14">
            <a:hlinkClick r:id="" action="ppaction://customshow?id=53&amp;return=true"/>
          </p:cNvPr>
          <p:cNvSpPr/>
          <p:nvPr/>
        </p:nvSpPr>
        <p:spPr>
          <a:xfrm>
            <a:off x="6545293" y="2768628"/>
            <a:ext cx="5351463" cy="48819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53&amp;return=true"/>
              </a:rPr>
              <a:t>חוברת ללימוד אותיות הכתב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17" name="מלבן 16">
            <a:hlinkClick r:id="" action="ppaction://customshow?id=52&amp;return=true"/>
          </p:cNvPr>
          <p:cNvSpPr/>
          <p:nvPr/>
        </p:nvSpPr>
        <p:spPr>
          <a:xfrm>
            <a:off x="6545293" y="1692602"/>
            <a:ext cx="5351463" cy="48819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52&amp;return=true"/>
              </a:rPr>
              <a:t>חוברת עונות השנה וחגי ישראל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18" name="מלבן 17">
            <a:hlinkClick r:id="" action="ppaction://customshow?id=65&amp;return=true"/>
          </p:cNvPr>
          <p:cNvSpPr/>
          <p:nvPr/>
        </p:nvSpPr>
        <p:spPr>
          <a:xfrm>
            <a:off x="8266368" y="3306641"/>
            <a:ext cx="3630388" cy="48819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65&amp;return=true"/>
              </a:rPr>
              <a:t>ערכת עזרים לכיתה ולתלמיד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20" name="מלבן 19"/>
          <p:cNvSpPr/>
          <p:nvPr/>
        </p:nvSpPr>
        <p:spPr>
          <a:xfrm>
            <a:off x="9312050" y="3844654"/>
            <a:ext cx="2584706" cy="48819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66&amp;return=true"/>
              </a:rPr>
              <a:t> ערכת משחקים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21" name="מלבן 20"/>
          <p:cNvSpPr/>
          <p:nvPr/>
        </p:nvSpPr>
        <p:spPr>
          <a:xfrm>
            <a:off x="7635240" y="4367169"/>
            <a:ext cx="4231691" cy="48819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79&amp;return=true"/>
              </a:rPr>
              <a:t>סביבה מתוקשבת מלווה לשיטה.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2" name="מלבן 41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 כוללת סדרת קריאה ראשונה?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7" b="65524"/>
          <a:stretch/>
        </p:blipFill>
        <p:spPr>
          <a:xfrm>
            <a:off x="776236" y="2077918"/>
            <a:ext cx="7112104" cy="2568434"/>
          </a:xfrm>
          <a:prstGeom prst="rect">
            <a:avLst/>
          </a:prstGeom>
        </p:spPr>
      </p:pic>
      <p:sp>
        <p:nvSpPr>
          <p:cNvPr id="14" name="מלבן 13"/>
          <p:cNvSpPr/>
          <p:nvPr/>
        </p:nvSpPr>
        <p:spPr>
          <a:xfrm>
            <a:off x="9699736" y="4820280"/>
            <a:ext cx="2167195" cy="48819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68&amp;return=true"/>
              </a:rPr>
              <a:t>מדריך למורה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16" name="מלבן 15"/>
          <p:cNvSpPr/>
          <p:nvPr/>
        </p:nvSpPr>
        <p:spPr>
          <a:xfrm>
            <a:off x="9114181" y="5358293"/>
            <a:ext cx="2782575" cy="48819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78&amp;return=true"/>
              </a:rPr>
              <a:t>מבדקים ודפי מיפוי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22" name="מלבן 21"/>
          <p:cNvSpPr/>
          <p:nvPr/>
        </p:nvSpPr>
        <p:spPr>
          <a:xfrm>
            <a:off x="6449684" y="5915893"/>
            <a:ext cx="5486431" cy="48819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מהדורה נפרדת למורים ובה הנחיות והערות.</a:t>
            </a:r>
          </a:p>
        </p:txBody>
      </p:sp>
    </p:spTree>
    <p:extLst>
      <p:ext uri="{BB962C8B-B14F-4D97-AF65-F5344CB8AC3E}">
        <p14:creationId xmlns:p14="http://schemas.microsoft.com/office/powerpoint/2010/main" val="86149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צרוף כצליל פותח 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9" y="1268413"/>
            <a:ext cx="3600450" cy="509156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10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חריזה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9" y="1268413"/>
            <a:ext cx="3600450" cy="5089296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973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צירוף כצליל סוגר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9" y="1268413"/>
            <a:ext cx="3600450" cy="509078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11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זיהוי שמיעתי של צליל בתוך טקסט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9" y="1268413"/>
            <a:ext cx="3600450" cy="509156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9646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השמטת צליל במילה ויצירת מילה חדשה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19" y="1268414"/>
            <a:ext cx="3626644" cy="5127826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0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ביסוס דיוק בקריאה </a:t>
            </a:r>
          </a:p>
        </p:txBody>
      </p:sp>
      <p:grpSp>
        <p:nvGrpSpPr>
          <p:cNvPr id="12" name="קבוצה 11"/>
          <p:cNvGrpSpPr/>
          <p:nvPr/>
        </p:nvGrpSpPr>
        <p:grpSpPr>
          <a:xfrm>
            <a:off x="11395426" y="2453516"/>
            <a:ext cx="425099" cy="195196"/>
            <a:chOff x="10353139" y="3097842"/>
            <a:chExt cx="1055434" cy="484632"/>
          </a:xfrm>
          <a:solidFill>
            <a:schemeClr val="bg1"/>
          </a:solidFill>
        </p:grpSpPr>
        <p:sp>
          <p:nvSpPr>
            <p:cNvPr id="13" name="חץ: ימינה 12"/>
            <p:cNvSpPr/>
            <p:nvPr/>
          </p:nvSpPr>
          <p:spPr>
            <a:xfrm>
              <a:off x="10915087" y="3097842"/>
              <a:ext cx="493486" cy="48463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חץ: שמאלה 13"/>
            <p:cNvSpPr/>
            <p:nvPr/>
          </p:nvSpPr>
          <p:spPr>
            <a:xfrm>
              <a:off x="10353139" y="3097842"/>
              <a:ext cx="493486" cy="484632"/>
            </a:xfrm>
            <a:prstGeom prst="lef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8" name="מלבן 17"/>
          <p:cNvSpPr/>
          <p:nvPr/>
        </p:nvSpPr>
        <p:spPr>
          <a:xfrm>
            <a:off x="799824" y="1312732"/>
            <a:ext cx="10657674" cy="1684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59A769"/>
              </a:buClr>
              <a:buSzPct val="107000"/>
            </a:pPr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אבני היסוד נלמדות באופן מעמיק ויסודי, כדי למנוע ניחוש וקריאה </a:t>
            </a:r>
            <a:r>
              <a:rPr lang="he-IL" b="1" dirty="0" err="1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התרשמותית</a:t>
            </a:r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  <a:p>
            <a:pPr>
              <a:buClr>
                <a:srgbClr val="59A769"/>
              </a:buClr>
              <a:buSzPct val="107000"/>
            </a:pPr>
            <a:endParaRPr lang="he-IL" b="1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Clr>
                <a:srgbClr val="59A769"/>
              </a:buClr>
              <a:buSzPct val="107000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אבני היסוד נלמדות מהיחידות הקטנות ביותר (פונמות): </a:t>
            </a:r>
          </a:p>
          <a:p>
            <a:pPr>
              <a:buClr>
                <a:srgbClr val="59A769"/>
              </a:buClr>
              <a:buSzPct val="107000"/>
            </a:pP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Clr>
                <a:srgbClr val="59A769"/>
              </a:buClr>
              <a:buSzPct val="107000"/>
            </a:pPr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הקניית עיצור ותנועה בנפרד. </a:t>
            </a:r>
          </a:p>
          <a:p>
            <a:pPr>
              <a:buClr>
                <a:srgbClr val="59A769"/>
              </a:buClr>
              <a:buSzPct val="107000"/>
            </a:pPr>
            <a:endParaRPr lang="he-IL" b="1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בשיטות קריאה רבות, מתחילים בהקניית צירוף. </a:t>
            </a:r>
          </a:p>
          <a:p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החסרונות בכך: </a:t>
            </a:r>
          </a:p>
          <a:p>
            <a:pPr marL="285750" indent="-285750">
              <a:buClr>
                <a:srgbClr val="64AF72"/>
              </a:buClr>
              <a:buSzPct val="110000"/>
              <a:buFont typeface="Wingdings 2" panose="05020102010507070707" pitchFamily="18" charset="2"/>
              <a:buChar char="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קושי בהפרדה בין העיצור לתנועה.</a:t>
            </a:r>
          </a:p>
          <a:p>
            <a:pPr marL="285750" indent="-285750">
              <a:buClr>
                <a:srgbClr val="64AF72"/>
              </a:buClr>
              <a:buSzPct val="110000"/>
              <a:buFont typeface="Wingdings 2" panose="05020102010507070707" pitchFamily="18" charset="2"/>
              <a:buChar char="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קושי בהבחנה בין עיצור לצירוף בקמץ פתח</a:t>
            </a:r>
            <a:r>
              <a:rPr lang="he-IL" dirty="0">
                <a:solidFill>
                  <a:schemeClr val="tx1"/>
                </a:solidFill>
              </a:rPr>
              <a:t>. </a:t>
            </a:r>
          </a:p>
          <a:p>
            <a:pPr>
              <a:buClr>
                <a:srgbClr val="59A769"/>
              </a:buClr>
              <a:buSzPct val="107000"/>
            </a:pPr>
            <a:endParaRPr lang="he-IL" b="1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Clr>
                <a:srgbClr val="59A769"/>
              </a:buClr>
              <a:buSzPct val="107000"/>
            </a:pP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Clr>
                <a:srgbClr val="59A769"/>
              </a:buClr>
              <a:buSzPct val="107000"/>
            </a:pPr>
            <a:endParaRPr lang="he-IL" b="1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5" name="מלבן: פינות מעוגלות 24"/>
          <p:cNvSpPr/>
          <p:nvPr/>
        </p:nvSpPr>
        <p:spPr>
          <a:xfrm>
            <a:off x="803275" y="2657401"/>
            <a:ext cx="5400675" cy="3014114"/>
          </a:xfrm>
          <a:prstGeom prst="roundRect">
            <a:avLst>
              <a:gd name="adj" fmla="val 971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: פינות מעוגלות 25"/>
          <p:cNvSpPr/>
          <p:nvPr/>
        </p:nvSpPr>
        <p:spPr>
          <a:xfrm rot="10800000" flipV="1">
            <a:off x="2366587" y="2453516"/>
            <a:ext cx="3663875" cy="547536"/>
          </a:xfrm>
          <a:prstGeom prst="roundRect">
            <a:avLst>
              <a:gd name="adj" fmla="val 31430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dirty="0">
                <a:solidFill>
                  <a:schemeClr val="tx1"/>
                </a:solidFill>
              </a:rPr>
              <a:t> 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דוגמאות למשימות לביסוס הדיוק:</a:t>
            </a:r>
          </a:p>
        </p:txBody>
      </p:sp>
      <p:sp>
        <p:nvSpPr>
          <p:cNvPr id="8" name="מלבן 7"/>
          <p:cNvSpPr/>
          <p:nvPr/>
        </p:nvSpPr>
        <p:spPr>
          <a:xfrm>
            <a:off x="708934" y="3152026"/>
            <a:ext cx="5151369" cy="1477328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13&amp;return=true"/>
              </a:rPr>
              <a:t>השלמת הניקוד החסר העיצור או הצירוף. 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14&amp;return=true"/>
              </a:rPr>
              <a:t>כתיבת מילים בטבלת תנועות. 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15&amp;return=true"/>
              </a:rPr>
              <a:t>קריאת מילים בעלות אותו צליל פותח או סוגר.</a:t>
            </a: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  <a:hlinkClick r:id="" action="ppaction://customshow?id=15&amp;return=true"/>
            </a:endParaRPr>
          </a:p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16&amp;return=true"/>
              </a:rPr>
              <a:t>מילים לקריאה ולהכתבה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15" name="מלבן: פינות מעוגלות 14"/>
          <p:cNvSpPr/>
          <p:nvPr/>
        </p:nvSpPr>
        <p:spPr>
          <a:xfrm rot="10800000" flipV="1">
            <a:off x="7793623" y="2852597"/>
            <a:ext cx="3663875" cy="547536"/>
          </a:xfrm>
          <a:prstGeom prst="roundRect">
            <a:avLst>
              <a:gd name="adj" fmla="val 3143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he-IL" b="1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03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השלמת הניקוד החסר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9" y="1268413"/>
            <a:ext cx="3600450" cy="509078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712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/>
          <p:cNvSpPr/>
          <p:nvPr/>
        </p:nvSpPr>
        <p:spPr>
          <a:xfrm>
            <a:off x="4691270" y="781404"/>
            <a:ext cx="697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e-IL" sz="3600" b="1" dirty="0"/>
          </a:p>
        </p:txBody>
      </p:sp>
      <p:sp>
        <p:nvSpPr>
          <p:cNvPr id="7" name="מלבן 6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כתיבת מילים בטבלת תנועות 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9" y="1268413"/>
            <a:ext cx="3600450" cy="509078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3042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קריאת מילים בעלות אותו צליל סוגר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9" y="1268413"/>
            <a:ext cx="3600450" cy="5089296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636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מילים לקריאה ולהכתבה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96" y="1268414"/>
            <a:ext cx="3593642" cy="5081940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cxnSp>
        <p:nvCxnSpPr>
          <p:cNvPr id="5" name="מחבר חץ ישר 4"/>
          <p:cNvCxnSpPr>
            <a:cxnSpLocks/>
          </p:cNvCxnSpPr>
          <p:nvPr/>
        </p:nvCxnSpPr>
        <p:spPr>
          <a:xfrm flipH="1">
            <a:off x="7442200" y="4787900"/>
            <a:ext cx="711200" cy="4064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0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 חוברות להקניית הקריאה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20" y="1406448"/>
            <a:ext cx="1947312" cy="2760695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32" y="1419210"/>
            <a:ext cx="1937821" cy="2760695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561" y="1419210"/>
            <a:ext cx="1937821" cy="2760695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03" y="3409996"/>
            <a:ext cx="1949685" cy="2760695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00" y="3409996"/>
            <a:ext cx="1926747" cy="2760695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38" y="3409996"/>
            <a:ext cx="1940985" cy="2760695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5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פיתוח מודעות שמיעתית לצליל התנועה</a:t>
            </a:r>
            <a:r>
              <a:rPr lang="he-IL" sz="3600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9" y="1268413"/>
            <a:ext cx="3600450" cy="509078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648" y="2037962"/>
            <a:ext cx="2801803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73" y="2120018"/>
            <a:ext cx="2801314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613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מלבן: פינות מעוגלות 22"/>
          <p:cNvSpPr/>
          <p:nvPr/>
        </p:nvSpPr>
        <p:spPr>
          <a:xfrm>
            <a:off x="959670" y="3024038"/>
            <a:ext cx="3207230" cy="3284686"/>
          </a:xfrm>
          <a:prstGeom prst="roundRect">
            <a:avLst>
              <a:gd name="adj" fmla="val 8077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: פינות מעוגלות 18"/>
          <p:cNvSpPr/>
          <p:nvPr/>
        </p:nvSpPr>
        <p:spPr>
          <a:xfrm>
            <a:off x="8280399" y="3024038"/>
            <a:ext cx="3082925" cy="3284686"/>
          </a:xfrm>
          <a:prstGeom prst="roundRect">
            <a:avLst>
              <a:gd name="adj" fmla="val 8077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: פינות מעוגלות 17"/>
          <p:cNvSpPr/>
          <p:nvPr/>
        </p:nvSpPr>
        <p:spPr>
          <a:xfrm>
            <a:off x="787441" y="1440052"/>
            <a:ext cx="10834367" cy="1081346"/>
          </a:xfrm>
          <a:prstGeom prst="roundRect">
            <a:avLst>
              <a:gd name="adj" fmla="val 20925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חוברת נפרדת להקניית השווא</a:t>
            </a:r>
          </a:p>
        </p:txBody>
      </p:sp>
      <p:sp>
        <p:nvSpPr>
          <p:cNvPr id="8" name="מלבן: פינות מעוגלות 11"/>
          <p:cNvSpPr/>
          <p:nvPr/>
        </p:nvSpPr>
        <p:spPr>
          <a:xfrm rot="10800000" flipV="1">
            <a:off x="7285383" y="1213749"/>
            <a:ext cx="4172115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ילדים רבים מתקשים בהפנמת השווא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1008" y="1770380"/>
            <a:ext cx="631649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Clr>
                <a:srgbClr val="64AF72"/>
              </a:buClr>
              <a:buSzPct val="110000"/>
              <a:buFont typeface="Wingdings 2" panose="05020102010507070707" pitchFamily="18" charset="2"/>
              <a:buChar char="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קושי בבידוד צליל פותח בשווא</a:t>
            </a:r>
          </a:p>
          <a:p>
            <a:pPr marL="285750" indent="-285750">
              <a:buClr>
                <a:srgbClr val="64AF72"/>
              </a:buClr>
              <a:buSzPct val="110000"/>
              <a:buFont typeface="Wingdings 2" panose="05020102010507070707" pitchFamily="18" charset="2"/>
              <a:buChar char="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השמטה של עיצור עם שווא בעת פירוק לצלילים ובכתיבה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" name="מלבן: פינות מעוגלות 11"/>
          <p:cNvSpPr/>
          <p:nvPr/>
        </p:nvSpPr>
        <p:spPr>
          <a:xfrm rot="10800000" flipV="1">
            <a:off x="8610599" y="2815307"/>
            <a:ext cx="260559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השווא נלמד כצליל שקט</a:t>
            </a:r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" b="10899"/>
          <a:stretch/>
        </p:blipFill>
        <p:spPr>
          <a:xfrm>
            <a:off x="5141008" y="3459072"/>
            <a:ext cx="2225835" cy="267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6" name="מלבן: פינות מעוגלות 11"/>
          <p:cNvSpPr/>
          <p:nvPr/>
        </p:nvSpPr>
        <p:spPr>
          <a:xfrm rot="10800000" flipV="1">
            <a:off x="1308099" y="2785734"/>
            <a:ext cx="2727620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pc="-15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השווא כצליל באמצע המילה</a:t>
            </a:r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4" t="1899" r="2559" b="11548"/>
          <a:stretch/>
        </p:blipFill>
        <p:spPr>
          <a:xfrm>
            <a:off x="1575046" y="3535047"/>
            <a:ext cx="2036117" cy="2593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מלבן: פינות מעוגלות 19"/>
          <p:cNvSpPr/>
          <p:nvPr/>
        </p:nvSpPr>
        <p:spPr>
          <a:xfrm>
            <a:off x="4643438" y="3024038"/>
            <a:ext cx="3207230" cy="3284686"/>
          </a:xfrm>
          <a:prstGeom prst="roundRect">
            <a:avLst>
              <a:gd name="adj" fmla="val 8077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: פינות מעוגלות 11"/>
          <p:cNvSpPr/>
          <p:nvPr/>
        </p:nvSpPr>
        <p:spPr>
          <a:xfrm rot="10800000" flipV="1">
            <a:off x="4926830" y="2815307"/>
            <a:ext cx="2799530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pc="-15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השווא כצליל בתחילת המילה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" b="11590"/>
          <a:stretch/>
        </p:blipFill>
        <p:spPr>
          <a:xfrm>
            <a:off x="8465259" y="3250340"/>
            <a:ext cx="2640286" cy="3058384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19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4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הדרגתיות</a:t>
            </a:r>
          </a:p>
        </p:txBody>
      </p:sp>
      <p:sp>
        <p:nvSpPr>
          <p:cNvPr id="7" name="מלבן 6"/>
          <p:cNvSpPr/>
          <p:nvPr/>
        </p:nvSpPr>
        <p:spPr>
          <a:xfrm>
            <a:off x="575354" y="3129960"/>
            <a:ext cx="10921321" cy="451104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endParaRPr lang="he-IL" sz="2800" dirty="0">
              <a:solidFill>
                <a:schemeClr val="tx1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4580447" y="3036787"/>
            <a:ext cx="6877051" cy="1088554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הדרגתיות מאפשרת לימוד יסודי ומעמיק של הנלמד. 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הדרגתיות מונעת תסכול ומאפשרת חוויית הצלחה לכלל התלמידים</a:t>
            </a:r>
            <a:r>
              <a:rPr lang="he-IL" dirty="0">
                <a:solidFill>
                  <a:schemeClr val="tx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.</a:t>
            </a:r>
          </a:p>
        </p:txBody>
      </p:sp>
      <p:sp>
        <p:nvSpPr>
          <p:cNvPr id="10" name="מלבן: פינות מעוגלות 9"/>
          <p:cNvSpPr/>
          <p:nvPr/>
        </p:nvSpPr>
        <p:spPr>
          <a:xfrm>
            <a:off x="4332288" y="2734712"/>
            <a:ext cx="7272337" cy="1496442"/>
          </a:xfrm>
          <a:prstGeom prst="roundRect">
            <a:avLst>
              <a:gd name="adj" fmla="val 9371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/>
          <p:cNvSpPr/>
          <p:nvPr/>
        </p:nvSpPr>
        <p:spPr>
          <a:xfrm rot="10800000" flipV="1">
            <a:off x="7391683" y="2597816"/>
            <a:ext cx="4068480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lnSpc>
                <a:spcPct val="150000"/>
              </a:lnSpc>
              <a:buClr>
                <a:srgbClr val="59A769"/>
              </a:buClr>
              <a:buSzPct val="107000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מדוע זה חשוב? 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76" b="22104" l="38337" r="6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10597" r="36280" b="76617"/>
          <a:stretch/>
        </p:blipFill>
        <p:spPr>
          <a:xfrm>
            <a:off x="165384" y="3186202"/>
            <a:ext cx="5033433" cy="3350497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515937" y="1268413"/>
            <a:ext cx="11088687" cy="1017588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71&amp;return=true"/>
              </a:rPr>
              <a:t>הדרגתיות בקריאה. 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72&amp;return=true"/>
              </a:rPr>
              <a:t>הדרגתיות בתרגול מיומנויות שפה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73&amp;return=true"/>
              </a:rPr>
              <a:t>הדרגתיות בכתיבה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81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4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הדרגתיות בלימוד קריאה</a:t>
            </a:r>
          </a:p>
        </p:txBody>
      </p:sp>
      <p:sp>
        <p:nvSpPr>
          <p:cNvPr id="6" name="מלבן 5"/>
          <p:cNvSpPr/>
          <p:nvPr/>
        </p:nvSpPr>
        <p:spPr>
          <a:xfrm>
            <a:off x="2310516" y="1793586"/>
            <a:ext cx="9131808" cy="71404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הלימוד המדורג מביא לקריאה מדויקת וביסוס יסודי של אבני היסוד.</a:t>
            </a:r>
          </a:p>
          <a:p>
            <a:pPr indent="-285750"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הלימוד המדורג מקל על הקוראים המתחילים ומאפשר חווית הצלחה. </a:t>
            </a:r>
          </a:p>
        </p:txBody>
      </p:sp>
      <p:sp>
        <p:nvSpPr>
          <p:cNvPr id="8" name="חץ: שמאלה 7"/>
          <p:cNvSpPr/>
          <p:nvPr/>
        </p:nvSpPr>
        <p:spPr>
          <a:xfrm>
            <a:off x="8527974" y="3101522"/>
            <a:ext cx="344129" cy="403122"/>
          </a:xfrm>
          <a:prstGeom prst="leftArrow">
            <a:avLst/>
          </a:prstGeom>
          <a:solidFill>
            <a:srgbClr val="64AF72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94" b="11062"/>
          <a:stretch/>
        </p:blipFill>
        <p:spPr>
          <a:xfrm>
            <a:off x="6532324" y="3874202"/>
            <a:ext cx="1555671" cy="192106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1" b="13922"/>
          <a:stretch/>
        </p:blipFill>
        <p:spPr>
          <a:xfrm>
            <a:off x="4563178" y="3886394"/>
            <a:ext cx="1557206" cy="189667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3" name="חץ: שמאלה 12"/>
          <p:cNvSpPr/>
          <p:nvPr/>
        </p:nvSpPr>
        <p:spPr>
          <a:xfrm>
            <a:off x="6130779" y="3085934"/>
            <a:ext cx="344129" cy="403122"/>
          </a:xfrm>
          <a:prstGeom prst="leftArrow">
            <a:avLst/>
          </a:prstGeom>
          <a:solidFill>
            <a:srgbClr val="64AF72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" b="12755"/>
          <a:stretch/>
        </p:blipFill>
        <p:spPr>
          <a:xfrm>
            <a:off x="2577969" y="3886394"/>
            <a:ext cx="1511908" cy="1884486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39" b="11062"/>
          <a:stretch/>
        </p:blipFill>
        <p:spPr>
          <a:xfrm>
            <a:off x="536665" y="3886819"/>
            <a:ext cx="1506271" cy="192106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4" name="מלבן: פינות מעוגלות 16"/>
          <p:cNvSpPr/>
          <p:nvPr/>
        </p:nvSpPr>
        <p:spPr>
          <a:xfrm rot="10800000" flipV="1">
            <a:off x="9222935" y="2938788"/>
            <a:ext cx="1529810" cy="69981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קריאת עיצור ותנועה בנפרד</a:t>
            </a:r>
          </a:p>
        </p:txBody>
      </p:sp>
      <p:sp>
        <p:nvSpPr>
          <p:cNvPr id="18" name="מלבן: פינות מעוגלות 16"/>
          <p:cNvSpPr/>
          <p:nvPr/>
        </p:nvSpPr>
        <p:spPr>
          <a:xfrm rot="10800000" flipV="1">
            <a:off x="6639323" y="2931399"/>
            <a:ext cx="1345171" cy="78960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קריאת צירופים</a:t>
            </a:r>
          </a:p>
        </p:txBody>
      </p:sp>
      <p:sp>
        <p:nvSpPr>
          <p:cNvPr id="22" name="מלבן: פינות מעוגלות 9"/>
          <p:cNvSpPr/>
          <p:nvPr/>
        </p:nvSpPr>
        <p:spPr>
          <a:xfrm>
            <a:off x="4352062" y="1607552"/>
            <a:ext cx="7252563" cy="985001"/>
          </a:xfrm>
          <a:prstGeom prst="roundRect">
            <a:avLst>
              <a:gd name="adj" fmla="val 9371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מלבן: פינות מעוגלות 11"/>
          <p:cNvSpPr/>
          <p:nvPr/>
        </p:nvSpPr>
        <p:spPr>
          <a:xfrm rot="10800000" flipV="1">
            <a:off x="8739593" y="1268046"/>
            <a:ext cx="2797644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מדוע זה חשוב? </a:t>
            </a:r>
          </a:p>
        </p:txBody>
      </p:sp>
      <p:sp>
        <p:nvSpPr>
          <p:cNvPr id="23" name="חץ: שמאלה 12"/>
          <p:cNvSpPr/>
          <p:nvPr/>
        </p:nvSpPr>
        <p:spPr>
          <a:xfrm>
            <a:off x="2138451" y="3085934"/>
            <a:ext cx="344129" cy="403122"/>
          </a:xfrm>
          <a:prstGeom prst="leftArrow">
            <a:avLst/>
          </a:prstGeom>
          <a:solidFill>
            <a:srgbClr val="64AF72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חץ: שמאלה 12"/>
          <p:cNvSpPr/>
          <p:nvPr/>
        </p:nvSpPr>
        <p:spPr>
          <a:xfrm>
            <a:off x="4242128" y="3054208"/>
            <a:ext cx="344129" cy="403122"/>
          </a:xfrm>
          <a:prstGeom prst="leftArrow">
            <a:avLst/>
          </a:prstGeom>
          <a:solidFill>
            <a:srgbClr val="64AF72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: פינות מעוגלות 16"/>
          <p:cNvSpPr/>
          <p:nvPr/>
        </p:nvSpPr>
        <p:spPr>
          <a:xfrm rot="10800000" flipV="1">
            <a:off x="4814663" y="2920153"/>
            <a:ext cx="1087709" cy="78960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קריאת מילים </a:t>
            </a:r>
          </a:p>
        </p:txBody>
      </p:sp>
      <p:sp>
        <p:nvSpPr>
          <p:cNvPr id="26" name="מלבן: פינות מעוגלות 16"/>
          <p:cNvSpPr/>
          <p:nvPr/>
        </p:nvSpPr>
        <p:spPr>
          <a:xfrm rot="10800000" flipV="1">
            <a:off x="2764809" y="2969783"/>
            <a:ext cx="1138229" cy="78960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קריאת משפטים</a:t>
            </a:r>
          </a:p>
        </p:txBody>
      </p:sp>
      <p:sp>
        <p:nvSpPr>
          <p:cNvPr id="27" name="מלבן: פינות מעוגלות 16"/>
          <p:cNvSpPr/>
          <p:nvPr/>
        </p:nvSpPr>
        <p:spPr>
          <a:xfrm rot="10800000" flipV="1">
            <a:off x="697259" y="2954661"/>
            <a:ext cx="1070231" cy="78960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קריאת טקסט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" b="9825"/>
          <a:stretch/>
        </p:blipFill>
        <p:spPr>
          <a:xfrm>
            <a:off x="8499935" y="3899011"/>
            <a:ext cx="1603253" cy="190887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r="1447" b="17155"/>
          <a:stretch/>
        </p:blipFill>
        <p:spPr>
          <a:xfrm>
            <a:off x="10221556" y="3899011"/>
            <a:ext cx="1542485" cy="1871870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725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תרגול מיומנויות שפה </a:t>
            </a:r>
          </a:p>
        </p:txBody>
      </p:sp>
      <p:sp>
        <p:nvSpPr>
          <p:cNvPr id="8" name="מלבן: פינות מעוגלות 7"/>
          <p:cNvSpPr/>
          <p:nvPr/>
        </p:nvSpPr>
        <p:spPr>
          <a:xfrm>
            <a:off x="551656" y="1268413"/>
            <a:ext cx="11088687" cy="1383698"/>
          </a:xfrm>
          <a:prstGeom prst="roundRect">
            <a:avLst>
              <a:gd name="adj" fmla="val 9371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13"/>
          <p:cNvSpPr/>
          <p:nvPr/>
        </p:nvSpPr>
        <p:spPr>
          <a:xfrm>
            <a:off x="1828800" y="3480316"/>
            <a:ext cx="9667875" cy="217710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lvl="1" indent="-285750">
              <a:spcBef>
                <a:spcPts val="600"/>
              </a:spcBef>
              <a:buClr>
                <a:srgbClr val="64AF72"/>
              </a:buClr>
              <a:buSzPct val="1120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7&amp;return=true"/>
              </a:rPr>
              <a:t>הבנת הנשמע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						 </a:t>
            </a:r>
          </a:p>
          <a:p>
            <a:pPr marL="285750" lvl="1" indent="-285750">
              <a:spcBef>
                <a:spcPts val="600"/>
              </a:spcBef>
              <a:buClr>
                <a:srgbClr val="64AF72"/>
              </a:buClr>
              <a:buSzPct val="112000"/>
              <a:buFont typeface="Calibri" panose="020F0502020204030204" pitchFamily="34" charset="0"/>
              <a:buChar char="•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3&amp;return=true"/>
              </a:rPr>
              <a:t>משימות של מילוי הוראות.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			</a:t>
            </a:r>
          </a:p>
          <a:p>
            <a:pPr marL="285750" lvl="1" indent="-285750">
              <a:spcBef>
                <a:spcPts val="600"/>
              </a:spcBef>
              <a:buClr>
                <a:srgbClr val="64AF72"/>
              </a:buClr>
              <a:buSzPct val="112000"/>
              <a:buFont typeface="Calibri" panose="020F0502020204030204" pitchFamily="34" charset="0"/>
              <a:buChar char="•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4&amp;return=true"/>
              </a:rPr>
              <a:t>משימות ברמת המשמעות הגלויה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  <a:hlinkClick r:id="" action="ppaction://customshow?id=25&amp;return=true"/>
            </a:endParaRPr>
          </a:p>
          <a:p>
            <a:pPr marL="285750" lvl="1" indent="-285750">
              <a:spcBef>
                <a:spcPts val="600"/>
              </a:spcBef>
              <a:buClr>
                <a:srgbClr val="64AF72"/>
              </a:buClr>
              <a:buSzPct val="112000"/>
              <a:buFont typeface="Calibri" panose="020F0502020204030204" pitchFamily="34" charset="0"/>
              <a:buChar char="•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5&amp;return=true"/>
              </a:rPr>
              <a:t>משימות ברמת המשמעות הסמויה 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		 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  <a:hlinkClick r:id="" action="ppaction://customshow?id=26&amp;return=true"/>
            </a:endParaRPr>
          </a:p>
          <a:p>
            <a:pPr marL="285750" lvl="1" indent="-285750">
              <a:spcBef>
                <a:spcPts val="600"/>
              </a:spcBef>
              <a:buClr>
                <a:srgbClr val="64AF72"/>
              </a:buClr>
              <a:buSzPct val="112000"/>
              <a:buFont typeface="Calibri" panose="020F0502020204030204" pitchFamily="34" charset="0"/>
              <a:buChar char="•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6&amp;return=true"/>
              </a:rPr>
              <a:t>משימות של יישום, הערכה וביקורת</a:t>
            </a:r>
          </a:p>
          <a:p>
            <a:pPr marL="285750" lvl="1" indent="-285750">
              <a:spcBef>
                <a:spcPts val="600"/>
              </a:spcBef>
              <a:buClr>
                <a:srgbClr val="64AF72"/>
              </a:buClr>
              <a:buSzPct val="112000"/>
              <a:buFont typeface="Calibri" panose="020F0502020204030204" pitchFamily="34" charset="0"/>
              <a:buChar char="•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74&amp;return=true"/>
              </a:rPr>
              <a:t>תרגול שאילת שאלות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lvl="1" indent="-285750">
              <a:spcBef>
                <a:spcPts val="600"/>
              </a:spcBef>
              <a:buClr>
                <a:srgbClr val="64AF72"/>
              </a:buClr>
              <a:buSzPct val="112000"/>
              <a:buFont typeface="Calibri" panose="020F0502020204030204" pitchFamily="34" charset="0"/>
              <a:buChar char="•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75&amp;return=true"/>
              </a:rPr>
              <a:t>תרגול מיומנויות קוגניטיביות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lvl="1" indent="-285750">
              <a:spcBef>
                <a:spcPts val="600"/>
              </a:spcBef>
              <a:buClr>
                <a:srgbClr val="64AF72"/>
              </a:buClr>
              <a:buSzPct val="112000"/>
              <a:buFont typeface="Calibri" panose="020F0502020204030204" pitchFamily="34" charset="0"/>
              <a:buChar char="•"/>
            </a:pPr>
            <a:endParaRPr lang="he-IL" dirty="0">
              <a:latin typeface="Narkisim" panose="020E0502050101010101" pitchFamily="34" charset="-79"/>
              <a:cs typeface="Narkisim" panose="020E0502050101010101" pitchFamily="34" charset="-79"/>
              <a:hlinkClick r:id="" action="ppaction://customshow?id=26&amp;return=true"/>
            </a:endParaRPr>
          </a:p>
        </p:txBody>
      </p:sp>
      <p:sp>
        <p:nvSpPr>
          <p:cNvPr id="15" name="מלבן: פינות מעוגלות 14"/>
          <p:cNvSpPr/>
          <p:nvPr/>
        </p:nvSpPr>
        <p:spPr>
          <a:xfrm>
            <a:off x="551982" y="3138833"/>
            <a:ext cx="11088687" cy="3037875"/>
          </a:xfrm>
          <a:prstGeom prst="roundRect">
            <a:avLst>
              <a:gd name="adj" fmla="val 2735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: פינות מעוגלות 15"/>
          <p:cNvSpPr/>
          <p:nvPr/>
        </p:nvSpPr>
        <p:spPr>
          <a:xfrm rot="10800000" flipV="1">
            <a:off x="8127999" y="2921317"/>
            <a:ext cx="3329497" cy="435033"/>
          </a:xfrm>
          <a:prstGeom prst="roundRect">
            <a:avLst>
              <a:gd name="adj" fmla="val 24141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buClr>
                <a:srgbClr val="64AF72"/>
              </a:buClr>
              <a:buSzPct val="112000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הדרגתיות בתרגול המיומנויות:</a:t>
            </a:r>
          </a:p>
        </p:txBody>
      </p:sp>
      <p:sp>
        <p:nvSpPr>
          <p:cNvPr id="9" name="מלבן: פינות מעוגלות 15"/>
          <p:cNvSpPr/>
          <p:nvPr/>
        </p:nvSpPr>
        <p:spPr>
          <a:xfrm rot="10800000" flipV="1">
            <a:off x="2195003" y="2906140"/>
            <a:ext cx="3127375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הדרגתיות באורך הטקסטים</a:t>
            </a:r>
            <a:r>
              <a:rPr lang="he-IL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מלבן 3"/>
          <p:cNvSpPr/>
          <p:nvPr/>
        </p:nvSpPr>
        <p:spPr>
          <a:xfrm>
            <a:off x="-3524707" y="3619411"/>
            <a:ext cx="8847085" cy="118362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64AF72"/>
              </a:buClr>
              <a:buSzPct val="112000"/>
              <a:buFont typeface="Calibri" panose="020F0502020204030204" pitchFamily="34" charset="0"/>
              <a:buChar char="•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0&amp;return=true"/>
              </a:rPr>
              <a:t>יחידות שיח קצרות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64AF72"/>
              </a:buClr>
              <a:buSzPct val="112000"/>
              <a:buFont typeface="Calibri" panose="020F0502020204030204" pitchFamily="34" charset="0"/>
              <a:buChar char="•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1&amp;return=true"/>
              </a:rPr>
              <a:t>סיפור קצר 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indent="-285750">
              <a:buClr>
                <a:srgbClr val="64AF72"/>
              </a:buClr>
              <a:buSzPct val="112000"/>
              <a:buFont typeface="Calibri" panose="020F0502020204030204" pitchFamily="34" charset="0"/>
              <a:buChar char="•"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2&amp;return=true"/>
              </a:rPr>
              <a:t>סיפור ארוך</a:t>
            </a:r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5079999" y="14985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59A769"/>
              </a:buClr>
              <a:buSzPct val="107000"/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תרגול מיומנויות שפה מגוונות בהתאם להישגים הנדרשים.</a:t>
            </a:r>
          </a:p>
          <a:p>
            <a:pPr marL="285750" indent="-285750">
              <a:buClr>
                <a:srgbClr val="59A769"/>
              </a:buClr>
              <a:buSzPct val="107000"/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הכנת התלמידים לדרישות העתידיות במיומנויות שפה. </a:t>
            </a:r>
          </a:p>
        </p:txBody>
      </p:sp>
    </p:spTree>
    <p:extLst>
      <p:ext uri="{BB962C8B-B14F-4D97-AF65-F5344CB8AC3E}">
        <p14:creationId xmlns:p14="http://schemas.microsoft.com/office/powerpoint/2010/main" val="410515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יחידות שיח קצרות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7" b="11944"/>
          <a:stretch/>
        </p:blipFill>
        <p:spPr>
          <a:xfrm>
            <a:off x="4367494" y="1273174"/>
            <a:ext cx="3600169" cy="4819651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588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סיפור קצר 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8" y="1268413"/>
            <a:ext cx="3569494" cy="504591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2929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סיפור ארוך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51" y="1091380"/>
            <a:ext cx="3684213" cy="520808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51" y="1091381"/>
            <a:ext cx="3684853" cy="520808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166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משימות של מילוי הוראות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77" y="1290752"/>
            <a:ext cx="3600450" cy="508967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589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משימות ברמת המשמעות הגלויה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790" y="1268413"/>
            <a:ext cx="3570614" cy="504749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57" y="1268413"/>
            <a:ext cx="3940496" cy="5013552"/>
          </a:xfrm>
          <a:prstGeom prst="rect">
            <a:avLst/>
          </a:prstGeom>
          <a:noFill/>
          <a:ln w="222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6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טבלה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13814"/>
              </p:ext>
            </p:extLst>
          </p:nvPr>
        </p:nvGraphicFramePr>
        <p:xfrm>
          <a:off x="776617" y="2650283"/>
          <a:ext cx="5510108" cy="3593156"/>
        </p:xfrm>
        <a:graphic>
          <a:graphicData uri="http://schemas.openxmlformats.org/drawingml/2006/table">
            <a:tbl>
              <a:tblPr rtl="1" firstRow="1" bandRow="1">
                <a:tableStyleId>{2D5ABB26-0587-4C30-8999-92F81FD0307C}</a:tableStyleId>
              </a:tblPr>
              <a:tblGrid>
                <a:gridCol w="1264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2584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latin typeface="+mj-lt"/>
                          <a:cs typeface="+mj-cs"/>
                        </a:rPr>
                        <a:t>1 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rgbClr val="57A666"/>
                          </a:solidFill>
                          <a:latin typeface="+mj-lt"/>
                          <a:cs typeface="+mj-cs"/>
                        </a:rPr>
                        <a:t>קמץ פתח</a:t>
                      </a:r>
                      <a:br>
                        <a:rPr lang="en-US" sz="1400" b="1" dirty="0">
                          <a:solidFill>
                            <a:srgbClr val="57A666"/>
                          </a:solidFill>
                          <a:latin typeface="+mj-lt"/>
                          <a:cs typeface="+mj-cs"/>
                        </a:rPr>
                      </a:br>
                      <a:r>
                        <a:rPr lang="he-IL" sz="1400" dirty="0">
                          <a:latin typeface="+mj-lt"/>
                          <a:cs typeface="+mj-cs"/>
                        </a:rPr>
                        <a:t>נלמדים</a:t>
                      </a:r>
                      <a:r>
                        <a:rPr lang="he-IL" sz="1400" baseline="0" dirty="0">
                          <a:latin typeface="+mj-lt"/>
                          <a:cs typeface="+mj-cs"/>
                        </a:rPr>
                        <a:t> מרבית</a:t>
                      </a:r>
                      <a:r>
                        <a:rPr lang="en-US" sz="1400" baseline="0" dirty="0">
                          <a:latin typeface="+mj-lt"/>
                          <a:cs typeface="+mj-cs"/>
                        </a:rPr>
                        <a:t> </a:t>
                      </a:r>
                      <a:r>
                        <a:rPr lang="he-IL" sz="1400" baseline="0" dirty="0">
                          <a:latin typeface="+mj-lt"/>
                          <a:cs typeface="+mj-cs"/>
                        </a:rPr>
                        <a:t>העיצורים</a:t>
                      </a:r>
                      <a:endParaRPr lang="he-IL" sz="1400" dirty="0">
                        <a:latin typeface="+mj-lt"/>
                        <a:cs typeface="+mj-cs"/>
                      </a:endParaRP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latin typeface="+mj-lt"/>
                          <a:cs typeface="+mj-cs"/>
                        </a:rPr>
                        <a:t> הילד הזה הוא אני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3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1400" dirty="0">
                          <a:latin typeface="+mj-lt"/>
                          <a:cs typeface="+mj-cs"/>
                        </a:rPr>
                        <a:t>2</a:t>
                      </a:r>
                      <a:endParaRPr lang="he-IL" sz="1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j-cs"/>
                      </a:endParaRP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kern="1200" dirty="0">
                          <a:solidFill>
                            <a:srgbClr val="57A666"/>
                          </a:solidFill>
                          <a:latin typeface="+mj-lt"/>
                          <a:ea typeface="+mn-ea"/>
                          <a:cs typeface="+mj-cs"/>
                        </a:rPr>
                        <a:t>שווא</a:t>
                      </a:r>
                      <a:br>
                        <a:rPr lang="en-US" sz="1400" b="1" kern="1200" dirty="0">
                          <a:solidFill>
                            <a:srgbClr val="57A666"/>
                          </a:solidFill>
                          <a:latin typeface="+mj-lt"/>
                          <a:ea typeface="+mn-ea"/>
                          <a:cs typeface="+mj-cs"/>
                        </a:rPr>
                      </a:br>
                      <a:r>
                        <a:rPr lang="he-IL" sz="1400" dirty="0">
                          <a:latin typeface="+mj-lt"/>
                          <a:cs typeface="+mj-cs"/>
                        </a:rPr>
                        <a:t>  </a:t>
                      </a:r>
                      <a:r>
                        <a:rPr lang="he-IL" sz="1400" spc="0" baseline="0" dirty="0">
                          <a:latin typeface="+mj-lt"/>
                          <a:cs typeface="+mj-cs"/>
                        </a:rPr>
                        <a:t>נלמדים העיצורים שטרם נלמדו:</a:t>
                      </a:r>
                      <a:r>
                        <a:rPr lang="he-IL" sz="1400" dirty="0">
                          <a:latin typeface="+mj-lt"/>
                          <a:cs typeface="+mj-cs"/>
                        </a:rPr>
                        <a:t> </a:t>
                      </a:r>
                    </a:p>
                    <a:p>
                      <a:pPr algn="ctr" rtl="1"/>
                      <a:r>
                        <a:rPr lang="he-IL" sz="1400" dirty="0">
                          <a:latin typeface="+mj-lt"/>
                          <a:cs typeface="+mj-cs"/>
                        </a:rPr>
                        <a:t> צ ט</a:t>
                      </a:r>
                      <a:r>
                        <a:rPr lang="he-IL" sz="1400" baseline="0" dirty="0">
                          <a:latin typeface="+mj-lt"/>
                          <a:cs typeface="+mj-cs"/>
                        </a:rPr>
                        <a:t> פ </a:t>
                      </a:r>
                      <a:r>
                        <a:rPr lang="he-IL" sz="1400" baseline="0" dirty="0" err="1">
                          <a:latin typeface="+mj-lt"/>
                          <a:cs typeface="+mj-cs"/>
                        </a:rPr>
                        <a:t>פּ</a:t>
                      </a:r>
                      <a:r>
                        <a:rPr lang="he-IL" sz="1400" baseline="0" dirty="0">
                          <a:latin typeface="+mj-lt"/>
                          <a:cs typeface="+mj-cs"/>
                        </a:rPr>
                        <a:t> ף ו ט ז כ </a:t>
                      </a:r>
                      <a:r>
                        <a:rPr lang="he-IL" sz="1400" baseline="0" dirty="0" err="1">
                          <a:latin typeface="+mj-lt"/>
                          <a:cs typeface="+mj-cs"/>
                        </a:rPr>
                        <a:t>כּ</a:t>
                      </a:r>
                      <a:r>
                        <a:rPr lang="he-IL" sz="1400" baseline="0" dirty="0">
                          <a:latin typeface="+mj-lt"/>
                          <a:cs typeface="+mj-cs"/>
                        </a:rPr>
                        <a:t> ך</a:t>
                      </a:r>
                      <a:endParaRPr lang="he-IL" sz="1400" dirty="0">
                        <a:latin typeface="+mj-lt"/>
                        <a:cs typeface="+mj-cs"/>
                      </a:endParaRP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latin typeface="+mj-lt"/>
                          <a:cs typeface="+mj-cs"/>
                        </a:rPr>
                        <a:t>כל</a:t>
                      </a:r>
                      <a:r>
                        <a:rPr lang="he-IL" sz="1400" baseline="0" dirty="0">
                          <a:latin typeface="+mj-lt"/>
                          <a:cs typeface="+mj-cs"/>
                        </a:rPr>
                        <a:t> מיני חברים</a:t>
                      </a:r>
                      <a:endParaRPr lang="he-IL" sz="1400" dirty="0">
                        <a:latin typeface="+mj-lt"/>
                        <a:cs typeface="+mj-cs"/>
                      </a:endParaRP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j-cs"/>
                        </a:rPr>
                        <a:t>3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kern="1200" dirty="0">
                          <a:solidFill>
                            <a:srgbClr val="57A666"/>
                          </a:solidFill>
                          <a:latin typeface="+mj-lt"/>
                          <a:ea typeface="+mn-ea"/>
                          <a:cs typeface="+mj-cs"/>
                        </a:rPr>
                        <a:t>חיריק מלא וחסר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latin typeface="+mj-lt"/>
                          <a:cs typeface="+mj-cs"/>
                        </a:rPr>
                        <a:t>אני ומשפחתי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86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j-cs"/>
                        </a:rPr>
                        <a:t>4</a:t>
                      </a:r>
                    </a:p>
                    <a:p>
                      <a:pPr algn="ctr" rtl="1"/>
                      <a:endParaRPr lang="he-IL" sz="1400" dirty="0">
                        <a:latin typeface="+mj-lt"/>
                        <a:cs typeface="+mj-cs"/>
                      </a:endParaRP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1400" b="1" kern="1200" dirty="0">
                          <a:solidFill>
                            <a:srgbClr val="57A666"/>
                          </a:solidFill>
                          <a:latin typeface="+mj-lt"/>
                          <a:ea typeface="+mn-ea"/>
                          <a:cs typeface="+mj-cs"/>
                        </a:rPr>
                        <a:t>חולם מלא וחסר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latin typeface="+mj-lt"/>
                          <a:cs typeface="+mj-cs"/>
                        </a:rPr>
                        <a:t>אני והסביבה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86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1400" dirty="0">
                          <a:latin typeface="+mj-lt"/>
                          <a:cs typeface="+mj-cs"/>
                        </a:rPr>
                        <a:t>5</a:t>
                      </a:r>
                      <a:endParaRPr lang="he-IL" sz="1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j-cs"/>
                      </a:endParaRPr>
                    </a:p>
                    <a:p>
                      <a:pPr algn="ctr" rtl="1"/>
                      <a:endParaRPr lang="he-IL" sz="1400" dirty="0">
                        <a:latin typeface="+mj-lt"/>
                        <a:cs typeface="+mj-cs"/>
                      </a:endParaRP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1400" b="1" kern="1200" dirty="0">
                          <a:solidFill>
                            <a:srgbClr val="57A666"/>
                          </a:solidFill>
                          <a:latin typeface="+mj-lt"/>
                          <a:ea typeface="+mn-ea"/>
                          <a:cs typeface="+mj-cs"/>
                        </a:rPr>
                        <a:t>צירה סגול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latin typeface="+mj-lt"/>
                          <a:cs typeface="+mj-cs"/>
                        </a:rPr>
                        <a:t>אני וארצי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57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latin typeface="+mj-lt"/>
                          <a:cs typeface="+mj-cs"/>
                        </a:rPr>
                        <a:t>6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1400" b="1" kern="1200" dirty="0">
                          <a:solidFill>
                            <a:srgbClr val="57A666"/>
                          </a:solidFill>
                          <a:latin typeface="+mj-lt"/>
                          <a:ea typeface="+mn-ea"/>
                          <a:cs typeface="+mj-cs"/>
                        </a:rPr>
                        <a:t>שורוק קובוץ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latin typeface="+mj-lt"/>
                          <a:cs typeface="+mj-cs"/>
                        </a:rPr>
                        <a:t>בעלי חיים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2" name="מלבן: פינות מעוגלות 31"/>
          <p:cNvSpPr/>
          <p:nvPr/>
        </p:nvSpPr>
        <p:spPr>
          <a:xfrm>
            <a:off x="5008425" y="2631285"/>
            <a:ext cx="1270512" cy="516845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>
            <a:off x="5226048" y="1217214"/>
            <a:ext cx="6246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החוברות בנויות לפי שני עקרונות</a:t>
            </a:r>
            <a:r>
              <a:rPr lang="he-IL" sz="2400" b="1" dirty="0"/>
              <a:t>:</a:t>
            </a:r>
          </a:p>
        </p:txBody>
      </p:sp>
      <p:sp>
        <p:nvSpPr>
          <p:cNvPr id="9" name="מלבן 8"/>
          <p:cNvSpPr/>
          <p:nvPr/>
        </p:nvSpPr>
        <p:spPr>
          <a:xfrm>
            <a:off x="6630342" y="2495757"/>
            <a:ext cx="4782147" cy="852036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lvl="0"/>
            <a:r>
              <a:rPr lang="he-IL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הקניית תנועה אחת בכל חוברת. </a:t>
            </a:r>
          </a:p>
        </p:txBody>
      </p:sp>
      <p:sp>
        <p:nvSpPr>
          <p:cNvPr id="19" name="מלבן 18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חוברות להקניית הקריאה</a:t>
            </a:r>
          </a:p>
        </p:txBody>
      </p:sp>
      <p:sp>
        <p:nvSpPr>
          <p:cNvPr id="20" name="מלבן: פינות מעוגלות 19"/>
          <p:cNvSpPr/>
          <p:nvPr/>
        </p:nvSpPr>
        <p:spPr>
          <a:xfrm>
            <a:off x="6675351" y="2207084"/>
            <a:ext cx="4929274" cy="837796"/>
          </a:xfrm>
          <a:prstGeom prst="roundRect">
            <a:avLst>
              <a:gd name="adj" fmla="val 20925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מלבן: פינות מעוגלות 20"/>
          <p:cNvSpPr/>
          <p:nvPr/>
        </p:nvSpPr>
        <p:spPr>
          <a:xfrm rot="10800000" flipV="1">
            <a:off x="7344230" y="2021061"/>
            <a:ext cx="4173764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עקרון מארגן הקשור להקניית הקריאה:</a:t>
            </a:r>
          </a:p>
        </p:txBody>
      </p:sp>
      <p:sp>
        <p:nvSpPr>
          <p:cNvPr id="22" name="מלבן 21"/>
          <p:cNvSpPr/>
          <p:nvPr/>
        </p:nvSpPr>
        <p:spPr>
          <a:xfrm>
            <a:off x="6690589" y="4173582"/>
            <a:ext cx="4782147" cy="1156459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lvl="0"/>
            <a:r>
              <a:rPr lang="he-IL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נושא עיקרי שבו עוסקת החוברת.</a:t>
            </a:r>
            <a:br>
              <a:rPr lang="en-US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היצירות הספרותיות קשורות בעיקר לנושא זה.</a:t>
            </a:r>
          </a:p>
        </p:txBody>
      </p:sp>
      <p:sp>
        <p:nvSpPr>
          <p:cNvPr id="23" name="מלבן: פינות מעוגלות 22"/>
          <p:cNvSpPr/>
          <p:nvPr/>
        </p:nvSpPr>
        <p:spPr>
          <a:xfrm>
            <a:off x="6675351" y="3930557"/>
            <a:ext cx="4929274" cy="1089858"/>
          </a:xfrm>
          <a:prstGeom prst="roundRect">
            <a:avLst>
              <a:gd name="adj" fmla="val 20925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מלבן: פינות מעוגלות 23"/>
          <p:cNvSpPr/>
          <p:nvPr/>
        </p:nvSpPr>
        <p:spPr>
          <a:xfrm rot="10800000" flipV="1">
            <a:off x="7377824" y="3729244"/>
            <a:ext cx="4173764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עקרון תמטי- תכני: </a:t>
            </a:r>
          </a:p>
        </p:txBody>
      </p:sp>
      <p:sp>
        <p:nvSpPr>
          <p:cNvPr id="25" name="מלבן: פינות מעוגלות 24"/>
          <p:cNvSpPr/>
          <p:nvPr/>
        </p:nvSpPr>
        <p:spPr>
          <a:xfrm rot="10800000" flipV="1">
            <a:off x="4981319" y="1882184"/>
            <a:ext cx="1305405" cy="435033"/>
          </a:xfrm>
          <a:prstGeom prst="roundRect">
            <a:avLst>
              <a:gd name="adj" fmla="val 33015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he-IL" sz="1400" b="1" spc="-15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מספר החוברת</a:t>
            </a:r>
          </a:p>
        </p:txBody>
      </p:sp>
      <p:sp>
        <p:nvSpPr>
          <p:cNvPr id="28" name="מלבן: פינות מעוגלות 27"/>
          <p:cNvSpPr/>
          <p:nvPr/>
        </p:nvSpPr>
        <p:spPr>
          <a:xfrm rot="10800000" flipV="1">
            <a:off x="2346286" y="1874365"/>
            <a:ext cx="2548403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sz="1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התנועות והעיצורים הנלמדים</a:t>
            </a:r>
          </a:p>
        </p:txBody>
      </p:sp>
      <p:sp>
        <p:nvSpPr>
          <p:cNvPr id="29" name="מלבן: פינות מעוגלות 28"/>
          <p:cNvSpPr/>
          <p:nvPr/>
        </p:nvSpPr>
        <p:spPr>
          <a:xfrm rot="10800000" flipV="1">
            <a:off x="693841" y="1874365"/>
            <a:ext cx="1565814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sz="1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נושא החוברת</a:t>
            </a:r>
          </a:p>
        </p:txBody>
      </p:sp>
      <p:sp>
        <p:nvSpPr>
          <p:cNvPr id="36" name="מלבן: פינות מעוגלות 35"/>
          <p:cNvSpPr/>
          <p:nvPr/>
        </p:nvSpPr>
        <p:spPr>
          <a:xfrm>
            <a:off x="5008425" y="3286132"/>
            <a:ext cx="1270511" cy="831843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: פינות מעוגלות 36"/>
          <p:cNvSpPr/>
          <p:nvPr/>
        </p:nvSpPr>
        <p:spPr>
          <a:xfrm>
            <a:off x="5008425" y="4254309"/>
            <a:ext cx="1270511" cy="391352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מלבן: פינות מעוגלות 37"/>
          <p:cNvSpPr/>
          <p:nvPr/>
        </p:nvSpPr>
        <p:spPr>
          <a:xfrm>
            <a:off x="5008425" y="4781995"/>
            <a:ext cx="1270511" cy="391352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מלבן: פינות מעוגלות 38"/>
          <p:cNvSpPr/>
          <p:nvPr/>
        </p:nvSpPr>
        <p:spPr>
          <a:xfrm>
            <a:off x="5008425" y="5309681"/>
            <a:ext cx="1270511" cy="391352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מלבן: פינות מעוגלות 39"/>
          <p:cNvSpPr/>
          <p:nvPr/>
        </p:nvSpPr>
        <p:spPr>
          <a:xfrm>
            <a:off x="5008425" y="5852087"/>
            <a:ext cx="1270511" cy="391352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מלבן: פינות מעוגלות 40"/>
          <p:cNvSpPr/>
          <p:nvPr/>
        </p:nvSpPr>
        <p:spPr>
          <a:xfrm>
            <a:off x="2400382" y="2623030"/>
            <a:ext cx="2435110" cy="516845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מלבן: פינות מעוגלות 41"/>
          <p:cNvSpPr/>
          <p:nvPr/>
        </p:nvSpPr>
        <p:spPr>
          <a:xfrm>
            <a:off x="2400382" y="3286132"/>
            <a:ext cx="2435110" cy="831843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מלבן: פינות מעוגלות 42"/>
          <p:cNvSpPr/>
          <p:nvPr/>
        </p:nvSpPr>
        <p:spPr>
          <a:xfrm>
            <a:off x="2400382" y="4264232"/>
            <a:ext cx="2435110" cy="381429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מלבן: פינות מעוגלות 43"/>
          <p:cNvSpPr/>
          <p:nvPr/>
        </p:nvSpPr>
        <p:spPr>
          <a:xfrm>
            <a:off x="2400382" y="4791918"/>
            <a:ext cx="2435110" cy="381429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מלבן: פינות מעוגלות 44"/>
          <p:cNvSpPr/>
          <p:nvPr/>
        </p:nvSpPr>
        <p:spPr>
          <a:xfrm>
            <a:off x="2400382" y="5319604"/>
            <a:ext cx="2435110" cy="381429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6" name="מלבן: פינות מעוגלות 45"/>
          <p:cNvSpPr/>
          <p:nvPr/>
        </p:nvSpPr>
        <p:spPr>
          <a:xfrm>
            <a:off x="2400382" y="5862010"/>
            <a:ext cx="2435110" cy="381429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7" name="מלבן: פינות מעוגלות 46"/>
          <p:cNvSpPr/>
          <p:nvPr/>
        </p:nvSpPr>
        <p:spPr>
          <a:xfrm>
            <a:off x="693842" y="2631285"/>
            <a:ext cx="1511856" cy="516845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מלבן: פינות מעוגלות 47"/>
          <p:cNvSpPr/>
          <p:nvPr/>
        </p:nvSpPr>
        <p:spPr>
          <a:xfrm>
            <a:off x="693842" y="3275827"/>
            <a:ext cx="1511856" cy="842148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מלבן: פינות מעוגלות 48"/>
          <p:cNvSpPr/>
          <p:nvPr/>
        </p:nvSpPr>
        <p:spPr>
          <a:xfrm>
            <a:off x="693842" y="4245672"/>
            <a:ext cx="1511856" cy="399989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מלבן: פינות מעוגלות 49"/>
          <p:cNvSpPr/>
          <p:nvPr/>
        </p:nvSpPr>
        <p:spPr>
          <a:xfrm>
            <a:off x="693842" y="4798215"/>
            <a:ext cx="1511856" cy="373492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1" name="מלבן: פינות מעוגלות 50"/>
          <p:cNvSpPr/>
          <p:nvPr/>
        </p:nvSpPr>
        <p:spPr>
          <a:xfrm>
            <a:off x="693842" y="5356224"/>
            <a:ext cx="1511856" cy="344810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מלבן: פינות מעוגלות 51"/>
          <p:cNvSpPr/>
          <p:nvPr/>
        </p:nvSpPr>
        <p:spPr>
          <a:xfrm>
            <a:off x="693842" y="5885552"/>
            <a:ext cx="1511856" cy="357887"/>
          </a:xfrm>
          <a:prstGeom prst="roundRect">
            <a:avLst>
              <a:gd name="adj" fmla="val 2167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93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משימות ברמת המשמעות הגלויה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76" y="1725613"/>
            <a:ext cx="3705225" cy="429577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92" y="1856947"/>
            <a:ext cx="4696075" cy="102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31" y="3618248"/>
            <a:ext cx="30384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55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4781" y="295313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משימות ברמת המשמעות הסמויה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" b="12374"/>
          <a:stretch/>
        </p:blipFill>
        <p:spPr>
          <a:xfrm>
            <a:off x="8095129" y="1852377"/>
            <a:ext cx="3361766" cy="3835729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8" name="מלבן: פינות מעוגלות 11"/>
          <p:cNvSpPr/>
          <p:nvPr/>
        </p:nvSpPr>
        <p:spPr>
          <a:xfrm rot="10800000" flipV="1">
            <a:off x="5758734" y="1242887"/>
            <a:ext cx="280117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הסקת מסקנות</a:t>
            </a:r>
          </a:p>
        </p:txBody>
      </p:sp>
      <p:sp>
        <p:nvSpPr>
          <p:cNvPr id="10" name="מלבן: פינות מעוגלות 11"/>
          <p:cNvSpPr/>
          <p:nvPr/>
        </p:nvSpPr>
        <p:spPr>
          <a:xfrm rot="10800000" flipV="1">
            <a:off x="8498338" y="5873692"/>
            <a:ext cx="2801178" cy="435033"/>
          </a:xfrm>
          <a:prstGeom prst="roundRect">
            <a:avLst>
              <a:gd name="adj" fmla="val 358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למה לתרנגול יש כרבולת אדומה? / מירי ברוך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56" y="1852377"/>
            <a:ext cx="3341178" cy="3893042"/>
          </a:xfrm>
          <a:prstGeom prst="rect">
            <a:avLst/>
          </a:prstGeom>
          <a:noFill/>
          <a:ln w="222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85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4781" y="295313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משימות ברמת המשמעות הסמויה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8" b="13600"/>
          <a:stretch/>
        </p:blipFill>
        <p:spPr>
          <a:xfrm>
            <a:off x="8153178" y="1852377"/>
            <a:ext cx="2806984" cy="3835729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" b="14489"/>
          <a:stretch/>
        </p:blipFill>
        <p:spPr>
          <a:xfrm>
            <a:off x="2378691" y="1852377"/>
            <a:ext cx="3163915" cy="383572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9" name="מלבן: פינות מעוגלות 11"/>
          <p:cNvSpPr/>
          <p:nvPr/>
        </p:nvSpPr>
        <p:spPr>
          <a:xfrm rot="10800000" flipV="1">
            <a:off x="5352000" y="1245675"/>
            <a:ext cx="280117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מאזכרים</a:t>
            </a:r>
          </a:p>
        </p:txBody>
      </p:sp>
    </p:spTree>
    <p:extLst>
      <p:ext uri="{BB962C8B-B14F-4D97-AF65-F5344CB8AC3E}">
        <p14:creationId xmlns:p14="http://schemas.microsoft.com/office/powerpoint/2010/main" val="11393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משימות של יישום, הערכה וביקורת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60" y="1290732"/>
            <a:ext cx="3546131" cy="501799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63676" r="7062" b="12396"/>
          <a:stretch/>
        </p:blipFill>
        <p:spPr>
          <a:xfrm>
            <a:off x="515938" y="2507686"/>
            <a:ext cx="600331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3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מיומנויות של הבנת הנשמע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8" y="1165570"/>
            <a:ext cx="3635375" cy="514315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88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פיתוח מיומנויות קוגניטיביות</a:t>
            </a:r>
          </a:p>
        </p:txBody>
      </p:sp>
      <p:sp>
        <p:nvSpPr>
          <p:cNvPr id="3" name="מלבן: פינות מעוגלות 11"/>
          <p:cNvSpPr/>
          <p:nvPr/>
        </p:nvSpPr>
        <p:spPr>
          <a:xfrm rot="10800000" flipV="1">
            <a:off x="5958887" y="1213749"/>
            <a:ext cx="280117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מיון והכללה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" b="11111"/>
          <a:stretch/>
        </p:blipFill>
        <p:spPr>
          <a:xfrm>
            <a:off x="5725748" y="2128978"/>
            <a:ext cx="3267456" cy="3767849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895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פיתוח מיומנויות קוגניטיביות</a:t>
            </a:r>
          </a:p>
        </p:txBody>
      </p:sp>
      <p:pic>
        <p:nvPicPr>
          <p:cNvPr id="7" name="Picture 2" descr="C:\Users\Michal\Desktop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974" y="1367994"/>
            <a:ext cx="3248540" cy="459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Michal\Desktop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75" y="1367994"/>
            <a:ext cx="3200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Michal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92" y="1684325"/>
            <a:ext cx="2922896" cy="413184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: פינות מעוגלות 11"/>
          <p:cNvSpPr/>
          <p:nvPr/>
        </p:nvSpPr>
        <p:spPr>
          <a:xfrm rot="10800000" flipV="1">
            <a:off x="881192" y="1093433"/>
            <a:ext cx="280117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השוואה</a:t>
            </a:r>
          </a:p>
        </p:txBody>
      </p:sp>
    </p:spTree>
    <p:extLst>
      <p:ext uri="{BB962C8B-B14F-4D97-AF65-F5344CB8AC3E}">
        <p14:creationId xmlns:p14="http://schemas.microsoft.com/office/powerpoint/2010/main" val="19377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פיתוח מיומנויות קוגניטיביות</a:t>
            </a:r>
          </a:p>
        </p:txBody>
      </p:sp>
      <p:sp>
        <p:nvSpPr>
          <p:cNvPr id="4" name="מלבן: פינות מעוגלות 11"/>
          <p:cNvSpPr/>
          <p:nvPr/>
        </p:nvSpPr>
        <p:spPr>
          <a:xfrm rot="10800000" flipV="1">
            <a:off x="4610821" y="1213749"/>
            <a:ext cx="2801178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השוואה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2" b="16539"/>
          <a:stretch/>
        </p:blipFill>
        <p:spPr>
          <a:xfrm>
            <a:off x="7485889" y="2128978"/>
            <a:ext cx="3206495" cy="3808526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45" y="1970953"/>
            <a:ext cx="3112127" cy="4124576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תרגול שאילת שאלות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65" b="10871"/>
          <a:stretch/>
        </p:blipFill>
        <p:spPr>
          <a:xfrm>
            <a:off x="4161079" y="1268413"/>
            <a:ext cx="3869842" cy="482441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186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257492" y="3357476"/>
            <a:ext cx="11296205" cy="3157283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59A769"/>
              </a:buClr>
              <a:buSzPct val="107000"/>
            </a:pPr>
            <a:endParaRPr lang="he-IL" dirty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>
              <a:buClr>
                <a:srgbClr val="59A769"/>
              </a:buClr>
              <a:buSzPct val="107000"/>
            </a:pPr>
            <a:endParaRPr lang="he-IL" dirty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>
              <a:buClr>
                <a:srgbClr val="59A769"/>
              </a:buClr>
              <a:buSzPct val="107000"/>
            </a:pPr>
            <a:endParaRPr lang="he-IL" dirty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>
              <a:buClr>
                <a:srgbClr val="59A769"/>
              </a:buClr>
              <a:buSzPct val="107000"/>
            </a:pPr>
            <a:endParaRPr lang="he-IL" dirty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>
              <a:buClr>
                <a:srgbClr val="59A769"/>
              </a:buClr>
              <a:buSzPct val="107000"/>
            </a:pPr>
            <a:endParaRPr lang="he-IL" dirty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>
              <a:buClr>
                <a:srgbClr val="59A769"/>
              </a:buClr>
              <a:buSzPct val="107000"/>
            </a:pPr>
            <a:r>
              <a:rPr lang="en-US" dirty="0"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endParaRPr lang="he-IL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הדרגתיות בלימוד כתיבה</a:t>
            </a:r>
          </a:p>
        </p:txBody>
      </p:sp>
      <p:sp>
        <p:nvSpPr>
          <p:cNvPr id="4" name="מלבן: פינות מעוגלות 15"/>
          <p:cNvSpPr/>
          <p:nvPr/>
        </p:nvSpPr>
        <p:spPr>
          <a:xfrm rot="10800000" flipV="1">
            <a:off x="8797338" y="1320417"/>
            <a:ext cx="2412000" cy="720000"/>
          </a:xfrm>
          <a:prstGeom prst="roundRect">
            <a:avLst>
              <a:gd name="adj" fmla="val 18516"/>
            </a:avLst>
          </a:prstGeom>
          <a:solidFill>
            <a:schemeClr val="bg1"/>
          </a:solidFill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8&amp;return=true"/>
              </a:rPr>
              <a:t>כתיבת צליל</a:t>
            </a:r>
          </a:p>
          <a:p>
            <a:pPr algn="ctr"/>
            <a:r>
              <a:rPr lang="he-IL" sz="1600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8&amp;return=true"/>
              </a:rPr>
              <a:t> (עיצור / תנועה / צירוף)</a:t>
            </a:r>
            <a:endParaRPr lang="he-IL" sz="1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מלבן: פינות מעוגלות 15"/>
          <p:cNvSpPr/>
          <p:nvPr/>
        </p:nvSpPr>
        <p:spPr>
          <a:xfrm rot="10800000" flipV="1">
            <a:off x="7509164" y="3128526"/>
            <a:ext cx="2412000" cy="720000"/>
          </a:xfrm>
          <a:prstGeom prst="roundRect">
            <a:avLst>
              <a:gd name="adj" fmla="val 25737"/>
            </a:avLst>
          </a:prstGeom>
          <a:solidFill>
            <a:schemeClr val="bg1"/>
          </a:solidFill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9&amp;return=true"/>
              </a:rPr>
              <a:t>כתיבת מילים</a:t>
            </a:r>
            <a:endParaRPr lang="he-IL" sz="1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: פינות מעוגלות 15"/>
          <p:cNvSpPr/>
          <p:nvPr/>
        </p:nvSpPr>
        <p:spPr>
          <a:xfrm rot="10800000" flipV="1">
            <a:off x="6220990" y="4983375"/>
            <a:ext cx="2412000" cy="720000"/>
          </a:xfrm>
          <a:prstGeom prst="roundRect">
            <a:avLst>
              <a:gd name="adj" fmla="val 17291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30&amp;return=true"/>
              </a:rPr>
              <a:t>כתיבת משפטים</a:t>
            </a:r>
            <a:endParaRPr lang="he-IL" sz="1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7" name="מלבן: פינות מעוגלות 15"/>
          <p:cNvSpPr/>
          <p:nvPr/>
        </p:nvSpPr>
        <p:spPr>
          <a:xfrm rot="10800000" flipV="1">
            <a:off x="3720100" y="1235577"/>
            <a:ext cx="2412000" cy="720000"/>
          </a:xfrm>
          <a:prstGeom prst="roundRect">
            <a:avLst>
              <a:gd name="adj" fmla="val 18516"/>
            </a:avLst>
          </a:prstGeom>
          <a:solidFill>
            <a:schemeClr val="bg1"/>
          </a:solidFill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buClr>
                <a:srgbClr val="59A769"/>
              </a:buClr>
              <a:buSzPct val="107000"/>
            </a:pPr>
            <a:r>
              <a:rPr lang="he-IL" sz="1600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31&amp;return=true"/>
              </a:rPr>
              <a:t>כתיבת תשובה תקנית</a:t>
            </a:r>
            <a:endParaRPr lang="he-IL" sz="1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8" name="מלבן: פינות מעוגלות 15"/>
          <p:cNvSpPr/>
          <p:nvPr/>
        </p:nvSpPr>
        <p:spPr>
          <a:xfrm rot="10800000" flipV="1">
            <a:off x="2442075" y="3128526"/>
            <a:ext cx="2412000" cy="720000"/>
          </a:xfrm>
          <a:prstGeom prst="roundRect">
            <a:avLst>
              <a:gd name="adj" fmla="val 25737"/>
            </a:avLst>
          </a:prstGeom>
          <a:solidFill>
            <a:schemeClr val="bg1"/>
          </a:solidFill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buClr>
                <a:srgbClr val="59A769"/>
              </a:buClr>
              <a:buSzPct val="107000"/>
            </a:pPr>
            <a:r>
              <a:rPr lang="he-IL" sz="1600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32&amp;return=true"/>
              </a:rPr>
              <a:t>כתיבה חופשית ויצירתית</a:t>
            </a:r>
            <a:endParaRPr lang="he-IL" sz="1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" name="מלבן: פינות מעוגלות 15"/>
          <p:cNvSpPr/>
          <p:nvPr/>
        </p:nvSpPr>
        <p:spPr>
          <a:xfrm rot="10800000" flipV="1">
            <a:off x="1308100" y="4983375"/>
            <a:ext cx="2412000" cy="720000"/>
          </a:xfrm>
          <a:prstGeom prst="roundRect">
            <a:avLst>
              <a:gd name="adj" fmla="val 17291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buClr>
                <a:srgbClr val="59A769"/>
              </a:buClr>
              <a:buSzPct val="107000"/>
            </a:pPr>
            <a:r>
              <a:rPr lang="he-IL" sz="1600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33&amp;return=true"/>
              </a:rPr>
              <a:t>כתיבה בהתאם למבנה הסוגה</a:t>
            </a:r>
            <a:endParaRPr lang="he-IL" sz="1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cxnSp>
        <p:nvCxnSpPr>
          <p:cNvPr id="47" name="מחבר: מרפקי 46"/>
          <p:cNvCxnSpPr>
            <a:cxnSpLocks/>
          </p:cNvCxnSpPr>
          <p:nvPr/>
        </p:nvCxnSpPr>
        <p:spPr>
          <a:xfrm rot="5400000">
            <a:off x="3676082" y="1940385"/>
            <a:ext cx="1088109" cy="1288174"/>
          </a:xfrm>
          <a:prstGeom prst="bentConnector3">
            <a:avLst>
              <a:gd name="adj1" fmla="val 41830"/>
            </a:avLst>
          </a:prstGeom>
          <a:ln w="57150">
            <a:solidFill>
              <a:srgbClr val="B9D1ED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: מרפקי 2"/>
          <p:cNvCxnSpPr>
            <a:cxnSpLocks/>
            <a:stCxn id="4" idx="2"/>
            <a:endCxn id="6" idx="0"/>
          </p:cNvCxnSpPr>
          <p:nvPr/>
        </p:nvCxnSpPr>
        <p:spPr>
          <a:xfrm rot="5400000">
            <a:off x="8815197" y="1940384"/>
            <a:ext cx="1088109" cy="1288174"/>
          </a:xfrm>
          <a:prstGeom prst="bentConnector3">
            <a:avLst>
              <a:gd name="adj1" fmla="val 41830"/>
            </a:avLst>
          </a:prstGeom>
          <a:ln w="57150">
            <a:solidFill>
              <a:srgbClr val="B9D1ED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מחבר: מרפקי 47"/>
          <p:cNvCxnSpPr>
            <a:cxnSpLocks/>
            <a:stCxn id="28" idx="2"/>
            <a:endCxn id="29" idx="0"/>
          </p:cNvCxnSpPr>
          <p:nvPr/>
        </p:nvCxnSpPr>
        <p:spPr>
          <a:xfrm rot="5400000">
            <a:off x="2513664" y="3848963"/>
            <a:ext cx="1134849" cy="1133975"/>
          </a:xfrm>
          <a:prstGeom prst="bentConnector3">
            <a:avLst>
              <a:gd name="adj1" fmla="val 50000"/>
            </a:avLst>
          </a:prstGeom>
          <a:ln w="57150">
            <a:solidFill>
              <a:srgbClr val="B9D1ED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מחבר: מרפקי 48"/>
          <p:cNvCxnSpPr>
            <a:cxnSpLocks/>
            <a:stCxn id="6" idx="2"/>
          </p:cNvCxnSpPr>
          <p:nvPr/>
        </p:nvCxnSpPr>
        <p:spPr>
          <a:xfrm rot="5400000">
            <a:off x="7580754" y="3848964"/>
            <a:ext cx="1134849" cy="1133973"/>
          </a:xfrm>
          <a:prstGeom prst="bentConnector3">
            <a:avLst>
              <a:gd name="adj1" fmla="val 50000"/>
            </a:avLst>
          </a:prstGeom>
          <a:ln w="57150">
            <a:solidFill>
              <a:srgbClr val="B9D1ED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44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חוברת עונות השנה וחגי ישראל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02" y="1918946"/>
            <a:ext cx="2565315" cy="373106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" b="11913"/>
          <a:stretch/>
        </p:blipFill>
        <p:spPr>
          <a:xfrm>
            <a:off x="6181732" y="1947815"/>
            <a:ext cx="2521876" cy="367332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" b="11149"/>
          <a:stretch/>
        </p:blipFill>
        <p:spPr>
          <a:xfrm>
            <a:off x="3308573" y="1923431"/>
            <a:ext cx="2478464" cy="372209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6" b="5939"/>
          <a:stretch/>
        </p:blipFill>
        <p:spPr>
          <a:xfrm>
            <a:off x="489200" y="1947815"/>
            <a:ext cx="2424678" cy="367332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762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כתיבת צליל בלבד (עיצור / תנועה / צירוף)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9" y="1268413"/>
            <a:ext cx="3600450" cy="5089296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779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כתיבת מילים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8" y="1268413"/>
            <a:ext cx="3635375" cy="5140956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055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כתיבת משפטים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9" y="1268413"/>
            <a:ext cx="3600450" cy="509156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533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כתיבת תשובה תקנית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711" r="4969" b="12178"/>
          <a:stretch/>
        </p:blipFill>
        <p:spPr>
          <a:xfrm>
            <a:off x="4869118" y="1325499"/>
            <a:ext cx="3816096" cy="496214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674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כתיבה חופשית ויצירתית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79" y="1268413"/>
            <a:ext cx="3597259" cy="508516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987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כתיבה בהתאם למבנה הסוגה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b="10834"/>
          <a:stretch/>
        </p:blipFill>
        <p:spPr>
          <a:xfrm>
            <a:off x="3914424" y="1847254"/>
            <a:ext cx="2999233" cy="398052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b="10756"/>
          <a:stretch/>
        </p:blipFill>
        <p:spPr>
          <a:xfrm>
            <a:off x="646176" y="1847254"/>
            <a:ext cx="3146699" cy="398052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8" name="מלבן: פינות מעוגלות 6"/>
          <p:cNvSpPr/>
          <p:nvPr/>
        </p:nvSpPr>
        <p:spPr>
          <a:xfrm>
            <a:off x="7454900" y="1736725"/>
            <a:ext cx="4002598" cy="4091051"/>
          </a:xfrm>
          <a:prstGeom prst="roundRect">
            <a:avLst>
              <a:gd name="adj" fmla="val 3660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8743300" y="1983245"/>
            <a:ext cx="2666602" cy="3793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מכתב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סיפור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מודעה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ברכה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דו-שיח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רשימה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הוראות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שלטים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קומיקס</a:t>
            </a:r>
          </a:p>
        </p:txBody>
      </p:sp>
      <p:sp>
        <p:nvSpPr>
          <p:cNvPr id="7" name="מלבן: פינות מעוגלות 11"/>
          <p:cNvSpPr/>
          <p:nvPr/>
        </p:nvSpPr>
        <p:spPr>
          <a:xfrm rot="10800000" flipV="1">
            <a:off x="7773218" y="1555696"/>
            <a:ext cx="3589087" cy="478350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תרגול כתיבה של הסוגות הבאות:</a:t>
            </a:r>
          </a:p>
        </p:txBody>
      </p:sp>
    </p:spTree>
    <p:extLst>
      <p:ext uri="{BB962C8B-B14F-4D97-AF65-F5344CB8AC3E}">
        <p14:creationId xmlns:p14="http://schemas.microsoft.com/office/powerpoint/2010/main" val="40626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קידום כתיב תקין</a:t>
            </a:r>
          </a:p>
        </p:txBody>
      </p:sp>
      <p:sp>
        <p:nvSpPr>
          <p:cNvPr id="6" name="מלבן 5"/>
          <p:cNvSpPr/>
          <p:nvPr/>
        </p:nvSpPr>
        <p:spPr>
          <a:xfrm>
            <a:off x="4358752" y="1678803"/>
            <a:ext cx="7114082" cy="796954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כללי לשון ממוסגרים בשם </a:t>
            </a:r>
            <a:r>
              <a:rPr lang="he-IL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נכתוב נכון </a:t>
            </a:r>
            <a:r>
              <a:rPr lang="he-IL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המהווים כרטיסי ניווט עבור התלמידים.</a:t>
            </a:r>
          </a:p>
          <a:p>
            <a:pPr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sz="16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תרגול כתיבה על פי כללי הכתיב הנכון. </a:t>
            </a:r>
          </a:p>
        </p:txBody>
      </p:sp>
      <p:sp>
        <p:nvSpPr>
          <p:cNvPr id="7" name="מלבן: פינות מעוגלות 6"/>
          <p:cNvSpPr/>
          <p:nvPr/>
        </p:nvSpPr>
        <p:spPr>
          <a:xfrm>
            <a:off x="1308100" y="1505665"/>
            <a:ext cx="10296525" cy="1201610"/>
          </a:xfrm>
          <a:prstGeom prst="roundRect">
            <a:avLst>
              <a:gd name="adj" fmla="val 9371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: פינות מעוגלות 7"/>
          <p:cNvSpPr/>
          <p:nvPr/>
        </p:nvSpPr>
        <p:spPr>
          <a:xfrm rot="10800000" flipV="1">
            <a:off x="8775700" y="1266780"/>
            <a:ext cx="2703200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הקניית כללים לשוניים: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5" r="8257" b="12592"/>
          <a:stretch/>
        </p:blipFill>
        <p:spPr>
          <a:xfrm>
            <a:off x="4831130" y="3013901"/>
            <a:ext cx="6963995" cy="1351733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27" r="10639" b="11157"/>
          <a:stretch/>
        </p:blipFill>
        <p:spPr>
          <a:xfrm>
            <a:off x="4913495" y="4741100"/>
            <a:ext cx="6783205" cy="133272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4"/>
          <a:stretch/>
        </p:blipFill>
        <p:spPr>
          <a:xfrm>
            <a:off x="1311163" y="3013901"/>
            <a:ext cx="2714737" cy="312173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50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פיתוח מודעות מורפולוגית </a:t>
            </a:r>
          </a:p>
        </p:txBody>
      </p:sp>
      <p:sp>
        <p:nvSpPr>
          <p:cNvPr id="6" name="מלבן: פינות מעוגלות 5"/>
          <p:cNvSpPr/>
          <p:nvPr/>
        </p:nvSpPr>
        <p:spPr>
          <a:xfrm rot="10800000" flipV="1">
            <a:off x="8280399" y="1292694"/>
            <a:ext cx="3216275" cy="435033"/>
          </a:xfrm>
          <a:prstGeom prst="roundRect">
            <a:avLst>
              <a:gd name="adj" fmla="val 358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b="1" dirty="0">
                <a:solidFill>
                  <a:schemeClr val="tx1"/>
                </a:solidFill>
                <a:latin typeface="+mj-lt"/>
                <a:cs typeface="+mj-cs"/>
              </a:rPr>
              <a:t>תרגול מיומנויות לשוניות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23" b="13003"/>
          <a:stretch/>
        </p:blipFill>
        <p:spPr>
          <a:xfrm>
            <a:off x="9214993" y="2886622"/>
            <a:ext cx="2389632" cy="300813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228" r="742" b="10612"/>
          <a:stretch/>
        </p:blipFill>
        <p:spPr>
          <a:xfrm>
            <a:off x="6353306" y="2895521"/>
            <a:ext cx="2299126" cy="299923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352" b="11045"/>
          <a:stretch/>
        </p:blipFill>
        <p:spPr>
          <a:xfrm>
            <a:off x="3372607" y="2886622"/>
            <a:ext cx="2418139" cy="299923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" b="13309"/>
          <a:stretch/>
        </p:blipFill>
        <p:spPr>
          <a:xfrm>
            <a:off x="575926" y="2886622"/>
            <a:ext cx="2234121" cy="3005896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2" name="מלבן: פינות מעוגלות 5"/>
          <p:cNvSpPr/>
          <p:nvPr/>
        </p:nvSpPr>
        <p:spPr>
          <a:xfrm rot="10800000" flipV="1">
            <a:off x="9805732" y="2116674"/>
            <a:ext cx="1208154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cs typeface="+mj-cs"/>
              </a:rPr>
              <a:t>זכר נקבה</a:t>
            </a:r>
          </a:p>
        </p:txBody>
      </p:sp>
      <p:sp>
        <p:nvSpPr>
          <p:cNvPr id="13" name="מלבן: פינות מעוגלות 5"/>
          <p:cNvSpPr/>
          <p:nvPr/>
        </p:nvSpPr>
        <p:spPr>
          <a:xfrm rot="10800000" flipV="1">
            <a:off x="6839252" y="2116674"/>
            <a:ext cx="1447414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cs typeface="+mj-cs"/>
              </a:rPr>
              <a:t>יחיד רבים</a:t>
            </a:r>
          </a:p>
        </p:txBody>
      </p:sp>
      <p:sp>
        <p:nvSpPr>
          <p:cNvPr id="14" name="מלבן: פינות מעוגלות 5"/>
          <p:cNvSpPr/>
          <p:nvPr/>
        </p:nvSpPr>
        <p:spPr>
          <a:xfrm rot="10800000" flipV="1">
            <a:off x="3913384" y="2116675"/>
            <a:ext cx="1635126" cy="435034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cs typeface="+mj-cs"/>
              </a:rPr>
              <a:t>מילות שייכות</a:t>
            </a:r>
          </a:p>
        </p:txBody>
      </p:sp>
      <p:sp>
        <p:nvSpPr>
          <p:cNvPr id="15" name="מלבן: פינות מעוגלות 5"/>
          <p:cNvSpPr/>
          <p:nvPr/>
        </p:nvSpPr>
        <p:spPr>
          <a:xfrm rot="10800000" flipV="1">
            <a:off x="725674" y="2116674"/>
            <a:ext cx="1934624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cs typeface="+mj-cs"/>
              </a:rPr>
              <a:t>משפחות מילים</a:t>
            </a:r>
          </a:p>
        </p:txBody>
      </p:sp>
    </p:spTree>
    <p:extLst>
      <p:ext uri="{BB962C8B-B14F-4D97-AF65-F5344CB8AC3E}">
        <p14:creationId xmlns:p14="http://schemas.microsoft.com/office/powerpoint/2010/main" val="36759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5524500" y="2483373"/>
            <a:ext cx="599349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חזרות רבות על מילים נלמדות.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הברקות של כרטיסי מילים ומשפטים (מערכת העזרים).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איתור מילים הנמצאות בסיפור.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קריאת מילים השייכות לאותו בניין, משקל, תבנית.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פיתוח ידע מורפולוגי.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משחק זיכרון.</a:t>
            </a:r>
          </a:p>
          <a:p>
            <a:pPr lvl="0">
              <a:lnSpc>
                <a:spcPct val="150000"/>
              </a:lnSpc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פיתוח שטף קריאה</a:t>
            </a:r>
          </a:p>
        </p:txBody>
      </p:sp>
      <p:sp>
        <p:nvSpPr>
          <p:cNvPr id="5" name="מלבן 4"/>
          <p:cNvSpPr/>
          <p:nvPr/>
        </p:nvSpPr>
        <p:spPr>
          <a:xfrm>
            <a:off x="536178" y="1274125"/>
            <a:ext cx="10921320" cy="391163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59A769"/>
              </a:buClr>
              <a:buSzPct val="107000"/>
            </a:pPr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שיטת קריאה ראשונה מסייעת בפיתוח שטף קריאה החל מהשלבים הראשונים של רכישת הקריאה. </a:t>
            </a:r>
          </a:p>
        </p:txBody>
      </p:sp>
      <p:sp>
        <p:nvSpPr>
          <p:cNvPr id="6" name="מלבן: פינות מעוגלות 5"/>
          <p:cNvSpPr/>
          <p:nvPr/>
        </p:nvSpPr>
        <p:spPr>
          <a:xfrm>
            <a:off x="5524500" y="2189546"/>
            <a:ext cx="6080126" cy="3903280"/>
          </a:xfrm>
          <a:prstGeom prst="roundRect">
            <a:avLst>
              <a:gd name="adj" fmla="val 5792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: פינות מעוגלות 6"/>
          <p:cNvSpPr/>
          <p:nvPr/>
        </p:nvSpPr>
        <p:spPr>
          <a:xfrm rot="10800000" flipV="1">
            <a:off x="6290582" y="1959115"/>
            <a:ext cx="5169581" cy="435033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השיטה מקדמת זיהוי מהיר של מילים בכמה דרכים: 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t="1" b="48475"/>
          <a:stretch/>
        </p:blipFill>
        <p:spPr>
          <a:xfrm>
            <a:off x="812800" y="1846667"/>
            <a:ext cx="3048000" cy="231385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57921" r="8436" b="12258"/>
          <a:stretch/>
        </p:blipFill>
        <p:spPr>
          <a:xfrm>
            <a:off x="773472" y="4129538"/>
            <a:ext cx="3942737" cy="204511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3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שילוב יצירות ספרותיות </a:t>
            </a:r>
          </a:p>
        </p:txBody>
      </p:sp>
      <p:sp>
        <p:nvSpPr>
          <p:cNvPr id="5" name="מלבן 4"/>
          <p:cNvSpPr/>
          <p:nvPr/>
        </p:nvSpPr>
        <p:spPr>
          <a:xfrm>
            <a:off x="527390" y="1243314"/>
            <a:ext cx="10921320" cy="4568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59A769"/>
              </a:buClr>
              <a:buSzPct val="107000"/>
            </a:pPr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בחוברות משולבות יצירות ספרותיות (סיפורים ושירים) בהתאם למעגלים הנדרשים: </a:t>
            </a:r>
          </a:p>
        </p:txBody>
      </p:sp>
      <p:sp>
        <p:nvSpPr>
          <p:cNvPr id="6" name="מלבן 5"/>
          <p:cNvSpPr/>
          <p:nvPr/>
        </p:nvSpPr>
        <p:spPr>
          <a:xfrm>
            <a:off x="879304" y="4215329"/>
            <a:ext cx="10578194" cy="2547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0&amp;return=true"/>
              </a:rPr>
              <a:t>היצירות מקושרות לנושא החוברת. 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1&amp;return=true"/>
              </a:rPr>
              <a:t>היצירות הספרותיות מוקראות על ידי המורה.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2&amp;return=true"/>
              </a:rPr>
              <a:t>חלק מהיצירות מופיעות גם בגרסה משוכתבת ומקוצרת ומיועדות לקריאה עצמית של התלמידים. 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  <a:hlinkClick r:id="" action="ppaction://customshow?id=3&amp;return=true"/>
            </a:endParaRP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hlinkClick r:id="" action="ppaction://customshow?id=3&amp;return=true"/>
              </a:rPr>
              <a:t>פעילויות סביב כל יצירה. 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במדריך למורה: הצעות לפעילויות נוספות וניתוח ספרותי של היצירות.</a:t>
            </a:r>
          </a:p>
          <a:p>
            <a:pPr marL="285750" lvl="1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: פינות מעוגלות 6"/>
          <p:cNvSpPr/>
          <p:nvPr/>
        </p:nvSpPr>
        <p:spPr>
          <a:xfrm>
            <a:off x="625389" y="4038600"/>
            <a:ext cx="11068447" cy="2304865"/>
          </a:xfrm>
          <a:prstGeom prst="roundRect">
            <a:avLst>
              <a:gd name="adj" fmla="val 9371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אליפסה 2"/>
          <p:cNvSpPr/>
          <p:nvPr/>
        </p:nvSpPr>
        <p:spPr>
          <a:xfrm>
            <a:off x="9206430" y="2077223"/>
            <a:ext cx="1769806" cy="17698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64AF7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מעגל ליבה</a:t>
            </a:r>
          </a:p>
        </p:txBody>
      </p:sp>
      <p:sp>
        <p:nvSpPr>
          <p:cNvPr id="12" name="אליפסה 11"/>
          <p:cNvSpPr/>
          <p:nvPr/>
        </p:nvSpPr>
        <p:spPr>
          <a:xfrm>
            <a:off x="6623699" y="2033156"/>
            <a:ext cx="1769806" cy="17698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64AF7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מעגל שני</a:t>
            </a:r>
          </a:p>
        </p:txBody>
      </p:sp>
      <p:sp>
        <p:nvSpPr>
          <p:cNvPr id="13" name="אליפסה 12"/>
          <p:cNvSpPr/>
          <p:nvPr/>
        </p:nvSpPr>
        <p:spPr>
          <a:xfrm>
            <a:off x="3999091" y="2012615"/>
            <a:ext cx="1769806" cy="17698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64AF7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מעגל שלישי </a:t>
            </a:r>
            <a:r>
              <a:rPr lang="he-IL" sz="1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ייחודו של היוצר</a:t>
            </a:r>
            <a:br>
              <a:rPr lang="en-US" sz="1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1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יהונתן גפן</a:t>
            </a:r>
          </a:p>
        </p:txBody>
      </p:sp>
      <p:sp>
        <p:nvSpPr>
          <p:cNvPr id="14" name="אליפסה 13"/>
          <p:cNvSpPr/>
          <p:nvPr/>
        </p:nvSpPr>
        <p:spPr>
          <a:xfrm>
            <a:off x="1589759" y="2012615"/>
            <a:ext cx="1769806" cy="17698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64AF7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מעגל רביעי</a:t>
            </a:r>
          </a:p>
        </p:txBody>
      </p:sp>
    </p:spTree>
    <p:extLst>
      <p:ext uri="{BB962C8B-B14F-4D97-AF65-F5344CB8AC3E}">
        <p14:creationId xmlns:p14="http://schemas.microsoft.com/office/powerpoint/2010/main" val="243206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366420" y="288926"/>
            <a:ext cx="11093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חוברת ללימוד אותיות דפוס בשיטת הרמזור</a:t>
            </a:r>
          </a:p>
        </p:txBody>
      </p:sp>
      <p:grpSp>
        <p:nvGrpSpPr>
          <p:cNvPr id="2" name="קבוצה 1"/>
          <p:cNvGrpSpPr/>
          <p:nvPr/>
        </p:nvGrpSpPr>
        <p:grpSpPr>
          <a:xfrm>
            <a:off x="2305288" y="1271923"/>
            <a:ext cx="7581425" cy="4716590"/>
            <a:chOff x="2675357" y="1271923"/>
            <a:chExt cx="7581425" cy="4716590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357" y="1271924"/>
              <a:ext cx="3337142" cy="4716589"/>
            </a:xfrm>
            <a:prstGeom prst="rect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4" name="תמונה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187" b="608"/>
            <a:stretch/>
          </p:blipFill>
          <p:spPr>
            <a:xfrm>
              <a:off x="6498833" y="1271923"/>
              <a:ext cx="3757949" cy="4716589"/>
            </a:xfrm>
            <a:prstGeom prst="rect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5416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: פינות מעוגלות 16"/>
          <p:cNvSpPr/>
          <p:nvPr/>
        </p:nvSpPr>
        <p:spPr>
          <a:xfrm>
            <a:off x="4537163" y="1603409"/>
            <a:ext cx="3240000" cy="4552916"/>
          </a:xfrm>
          <a:prstGeom prst="roundRect">
            <a:avLst>
              <a:gd name="adj" fmla="val 5843"/>
            </a:avLst>
          </a:prstGeom>
          <a:noFill/>
          <a:ln w="38100" cap="sq">
            <a:solidFill>
              <a:srgbClr val="CADCF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: פינות מעוגלות 18"/>
          <p:cNvSpPr/>
          <p:nvPr/>
        </p:nvSpPr>
        <p:spPr>
          <a:xfrm>
            <a:off x="901788" y="1603409"/>
            <a:ext cx="3240000" cy="4552916"/>
          </a:xfrm>
          <a:prstGeom prst="roundRect">
            <a:avLst>
              <a:gd name="adj" fmla="val 5843"/>
            </a:avLst>
          </a:prstGeom>
          <a:noFill/>
          <a:ln w="38100" cap="sq">
            <a:solidFill>
              <a:srgbClr val="CADCF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היצירות מקושרות לנושא החוברת </a:t>
            </a:r>
          </a:p>
        </p:txBody>
      </p:sp>
      <p:sp>
        <p:nvSpPr>
          <p:cNvPr id="9" name="מלבן: פינות מעוגלות 8"/>
          <p:cNvSpPr/>
          <p:nvPr/>
        </p:nvSpPr>
        <p:spPr>
          <a:xfrm>
            <a:off x="8101153" y="1603409"/>
            <a:ext cx="3240000" cy="4552916"/>
          </a:xfrm>
          <a:prstGeom prst="roundRect">
            <a:avLst>
              <a:gd name="adj" fmla="val 5843"/>
            </a:avLst>
          </a:prstGeom>
          <a:noFill/>
          <a:ln w="38100" cap="sq">
            <a:solidFill>
              <a:srgbClr val="CADCF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/>
          <p:cNvSpPr/>
          <p:nvPr/>
        </p:nvSpPr>
        <p:spPr>
          <a:xfrm>
            <a:off x="8852967" y="1868248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e-IL" dirty="0"/>
              <a:t> הילד הזה הוא אני</a:t>
            </a:r>
          </a:p>
        </p:txBody>
      </p:sp>
      <p:sp>
        <p:nvSpPr>
          <p:cNvPr id="12" name="מלבן: פינות מעוגלות 5"/>
          <p:cNvSpPr/>
          <p:nvPr/>
        </p:nvSpPr>
        <p:spPr>
          <a:xfrm rot="10800000" flipV="1">
            <a:off x="9295128" y="1370013"/>
            <a:ext cx="1857184" cy="431800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חוברת 1</a:t>
            </a:r>
          </a:p>
        </p:txBody>
      </p:sp>
      <p:sp>
        <p:nvSpPr>
          <p:cNvPr id="13" name="מלבן: פינות מעוגלות 5"/>
          <p:cNvSpPr/>
          <p:nvPr/>
        </p:nvSpPr>
        <p:spPr>
          <a:xfrm rot="10800000" flipV="1">
            <a:off x="5646982" y="1370013"/>
            <a:ext cx="1857184" cy="431800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חוברת 2</a:t>
            </a:r>
          </a:p>
        </p:txBody>
      </p:sp>
      <p:sp>
        <p:nvSpPr>
          <p:cNvPr id="14" name="מלבן: פינות מעוגלות 5"/>
          <p:cNvSpPr/>
          <p:nvPr/>
        </p:nvSpPr>
        <p:spPr>
          <a:xfrm rot="10800000" flipV="1">
            <a:off x="2081137" y="1370013"/>
            <a:ext cx="1857184" cy="431800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חוברת 5</a:t>
            </a:r>
          </a:p>
        </p:txBody>
      </p:sp>
      <p:sp>
        <p:nvSpPr>
          <p:cNvPr id="3" name="מלבן 2"/>
          <p:cNvSpPr/>
          <p:nvPr/>
        </p:nvSpPr>
        <p:spPr>
          <a:xfrm>
            <a:off x="4844953" y="1852160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e-IL" dirty="0"/>
              <a:t> חברים מכל מיני סוגים</a:t>
            </a:r>
          </a:p>
        </p:txBody>
      </p:sp>
      <p:sp>
        <p:nvSpPr>
          <p:cNvPr id="4" name="מלבן 3"/>
          <p:cNvSpPr/>
          <p:nvPr/>
        </p:nvSpPr>
        <p:spPr>
          <a:xfrm>
            <a:off x="1918668" y="1852160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e-IL" dirty="0"/>
              <a:t> אני וארצי</a:t>
            </a: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5" y="2221492"/>
            <a:ext cx="2638318" cy="3732566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546" y="2342114"/>
            <a:ext cx="2638766" cy="3733200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27" y="2221492"/>
            <a:ext cx="2638766" cy="37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7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היצירות הספרותיות מוקראות על ידי המורה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83" y="1258474"/>
            <a:ext cx="3600450" cy="509374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89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215900" y="307060"/>
            <a:ext cx="11244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גרסה משוכתבת לקריאה עצמית של חלק מהיצירות</a:t>
            </a:r>
            <a:endParaRPr lang="he-IL" sz="3600" b="1" dirty="0">
              <a:solidFill>
                <a:srgbClr val="3F794A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02" y="1268413"/>
            <a:ext cx="3600956" cy="504031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פעילויות סביב כל יצירה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60" y="1268413"/>
            <a:ext cx="3412056" cy="482441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55" y="1268413"/>
            <a:ext cx="3411917" cy="482441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507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שילוב טקסטים מסוגות שונות</a:t>
            </a:r>
          </a:p>
        </p:txBody>
      </p:sp>
      <p:sp>
        <p:nvSpPr>
          <p:cNvPr id="10" name="מלבן: פינות מעוגלות 9"/>
          <p:cNvSpPr/>
          <p:nvPr/>
        </p:nvSpPr>
        <p:spPr>
          <a:xfrm rot="10800000" flipV="1">
            <a:off x="5625548" y="1268413"/>
            <a:ext cx="5831950" cy="453943"/>
          </a:xfrm>
          <a:prstGeom prst="roundRect">
            <a:avLst>
              <a:gd name="adj" fmla="val 358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שילוב טקסטים מסוגות שונות (בנוסף ליצירות הספרותיות)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1429" r="1575" b="12383"/>
          <a:stretch/>
        </p:blipFill>
        <p:spPr>
          <a:xfrm>
            <a:off x="1945284" y="2582298"/>
            <a:ext cx="3168599" cy="360985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1" name="מלבן: פינות מעוגלות 5"/>
          <p:cNvSpPr/>
          <p:nvPr/>
        </p:nvSpPr>
        <p:spPr>
          <a:xfrm rot="10800000" flipV="1">
            <a:off x="2409411" y="2071146"/>
            <a:ext cx="2240346" cy="501367"/>
          </a:xfrm>
          <a:prstGeom prst="roundRect">
            <a:avLst>
              <a:gd name="adj" fmla="val 358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endParaRPr lang="he-IL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2" name="מלבן: פינות מעוגלות 5"/>
          <p:cNvSpPr/>
          <p:nvPr/>
        </p:nvSpPr>
        <p:spPr>
          <a:xfrm rot="10800000" flipV="1">
            <a:off x="7914099" y="2071146"/>
            <a:ext cx="2240346" cy="501367"/>
          </a:xfrm>
          <a:prstGeom prst="roundRect">
            <a:avLst>
              <a:gd name="adj" fmla="val 358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endParaRPr lang="he-IL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" b="11176"/>
          <a:stretch/>
        </p:blipFill>
        <p:spPr>
          <a:xfrm>
            <a:off x="7269770" y="2572513"/>
            <a:ext cx="3118472" cy="3619639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4" name="מלבן: פינות מעוגלות 5"/>
          <p:cNvSpPr/>
          <p:nvPr/>
        </p:nvSpPr>
        <p:spPr>
          <a:xfrm rot="10800000" flipV="1">
            <a:off x="8049797" y="1930753"/>
            <a:ext cx="1857184" cy="431800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קטעי מידע</a:t>
            </a:r>
          </a:p>
        </p:txBody>
      </p:sp>
      <p:sp>
        <p:nvSpPr>
          <p:cNvPr id="15" name="מלבן: פינות מעוגלות 5"/>
          <p:cNvSpPr/>
          <p:nvPr/>
        </p:nvSpPr>
        <p:spPr>
          <a:xfrm rot="10800000" flipV="1">
            <a:off x="2241865" y="1929706"/>
            <a:ext cx="2575435" cy="431800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טקסטים מפעילים</a:t>
            </a:r>
          </a:p>
        </p:txBody>
      </p:sp>
    </p:spTree>
    <p:extLst>
      <p:ext uri="{BB962C8B-B14F-4D97-AF65-F5344CB8AC3E}">
        <p14:creationId xmlns:p14="http://schemas.microsoft.com/office/powerpoint/2010/main" val="117809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14990" r="62471" b="65524"/>
          <a:stretch/>
        </p:blipFill>
        <p:spPr>
          <a:xfrm>
            <a:off x="953518" y="2431475"/>
            <a:ext cx="3617518" cy="2852928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מתן מענה לכיתה הטרוגנית</a:t>
            </a:r>
          </a:p>
        </p:txBody>
      </p:sp>
      <p:sp>
        <p:nvSpPr>
          <p:cNvPr id="15" name="מלבן: פינות מעוגלות 14"/>
          <p:cNvSpPr/>
          <p:nvPr/>
        </p:nvSpPr>
        <p:spPr>
          <a:xfrm rot="10800000" flipV="1">
            <a:off x="6143454" y="1268413"/>
            <a:ext cx="5314044" cy="453943"/>
          </a:xfrm>
          <a:prstGeom prst="roundRect">
            <a:avLst>
              <a:gd name="adj" fmla="val 358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פעילויות ברמות שונות המותאמות לכיתה הטרוגנית: </a:t>
            </a:r>
          </a:p>
        </p:txBody>
      </p:sp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3168262927"/>
              </p:ext>
            </p:extLst>
          </p:nvPr>
        </p:nvGraphicFramePr>
        <p:xfrm>
          <a:off x="3905226" y="2062143"/>
          <a:ext cx="9341358" cy="4839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39774" y="1722357"/>
            <a:ext cx="14791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8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אסתטיקה שמאפשרת למידה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8" y="2673350"/>
            <a:ext cx="2693534" cy="3066322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8601" r="9797" b="38154"/>
          <a:stretch/>
        </p:blipFill>
        <p:spPr>
          <a:xfrm>
            <a:off x="5875871" y="2909845"/>
            <a:ext cx="2039521" cy="2500355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4060" r="5299" b="32751"/>
          <a:stretch/>
        </p:blipFill>
        <p:spPr>
          <a:xfrm>
            <a:off x="3713225" y="2909845"/>
            <a:ext cx="1803743" cy="2500355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" b="12595"/>
          <a:stretch/>
        </p:blipFill>
        <p:spPr>
          <a:xfrm>
            <a:off x="8535775" y="2844282"/>
            <a:ext cx="2295738" cy="2699893"/>
          </a:xfrm>
          <a:prstGeom prst="rect">
            <a:avLst/>
          </a:prstGeom>
        </p:spPr>
      </p:pic>
      <p:sp>
        <p:nvSpPr>
          <p:cNvPr id="19" name="מלבן: פינות מעוגלות 11"/>
          <p:cNvSpPr/>
          <p:nvPr/>
        </p:nvSpPr>
        <p:spPr>
          <a:xfrm rot="10800000" flipV="1">
            <a:off x="8191500" y="1522220"/>
            <a:ext cx="3413808" cy="625247"/>
          </a:xfrm>
          <a:prstGeom prst="roundRect">
            <a:avLst>
              <a:gd name="adj" fmla="val 131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עיצוב נעים לעין.</a:t>
            </a:r>
          </a:p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היצגים מותאמים לגיל הלומדים.</a:t>
            </a:r>
          </a:p>
          <a:p>
            <a:pPr algn="ctr"/>
            <a:endParaRPr lang="he-IL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0" name="מלבן: פינות מעוגלות 11"/>
          <p:cNvSpPr/>
          <p:nvPr/>
        </p:nvSpPr>
        <p:spPr>
          <a:xfrm rot="10800000" flipV="1">
            <a:off x="4857995" y="1525186"/>
            <a:ext cx="2037637" cy="625248"/>
          </a:xfrm>
          <a:prstGeom prst="roundRect">
            <a:avLst>
              <a:gd name="adj" fmla="val 15463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גופנים שונים 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מלבן: פינות מעוגלות 11"/>
          <p:cNvSpPr/>
          <p:nvPr/>
        </p:nvSpPr>
        <p:spPr>
          <a:xfrm rot="10800000" flipV="1">
            <a:off x="6096000" y="2375708"/>
            <a:ext cx="1636524" cy="468574"/>
          </a:xfrm>
          <a:prstGeom prst="roundRect">
            <a:avLst>
              <a:gd name="adj" fmla="val 1546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קריאה עצמית</a:t>
            </a:r>
          </a:p>
        </p:txBody>
      </p:sp>
      <p:sp>
        <p:nvSpPr>
          <p:cNvPr id="22" name="מלבן: פינות מעוגלות 11"/>
          <p:cNvSpPr/>
          <p:nvPr/>
        </p:nvSpPr>
        <p:spPr>
          <a:xfrm rot="10800000" flipV="1">
            <a:off x="3902900" y="2375707"/>
            <a:ext cx="1910190" cy="468574"/>
          </a:xfrm>
          <a:prstGeom prst="roundRect">
            <a:avLst>
              <a:gd name="adj" fmla="val 1546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האזנה לטקסט</a:t>
            </a:r>
          </a:p>
        </p:txBody>
      </p:sp>
      <p:sp>
        <p:nvSpPr>
          <p:cNvPr id="23" name="מלבן: פינות מעוגלות 11"/>
          <p:cNvSpPr/>
          <p:nvPr/>
        </p:nvSpPr>
        <p:spPr>
          <a:xfrm rot="10800000" flipV="1">
            <a:off x="640950" y="1522220"/>
            <a:ext cx="2611596" cy="584701"/>
          </a:xfrm>
          <a:prstGeom prst="roundRect">
            <a:avLst>
              <a:gd name="adj" fmla="val 15463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אייקונים להמחשת ההוראה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63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15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229091" y="281658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פיתוח יצירתיות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68531" r="11657" b="12831"/>
          <a:stretch/>
        </p:blipFill>
        <p:spPr>
          <a:xfrm>
            <a:off x="7278952" y="4086664"/>
            <a:ext cx="4059338" cy="208712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8"/>
          <a:stretch/>
        </p:blipFill>
        <p:spPr>
          <a:xfrm>
            <a:off x="1389243" y="3560041"/>
            <a:ext cx="2216074" cy="274868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730" r="6239" b="10594"/>
          <a:stretch/>
        </p:blipFill>
        <p:spPr>
          <a:xfrm>
            <a:off x="4709989" y="3560041"/>
            <a:ext cx="1981448" cy="274868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0" name="אליפסה 9"/>
          <p:cNvSpPr/>
          <p:nvPr/>
        </p:nvSpPr>
        <p:spPr>
          <a:xfrm>
            <a:off x="9308621" y="1333021"/>
            <a:ext cx="1791179" cy="17911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64AF7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ציור</a:t>
            </a:r>
          </a:p>
        </p:txBody>
      </p:sp>
      <p:sp>
        <p:nvSpPr>
          <p:cNvPr id="14" name="אליפסה 13"/>
          <p:cNvSpPr/>
          <p:nvPr/>
        </p:nvSpPr>
        <p:spPr>
          <a:xfrm>
            <a:off x="6769730" y="1288954"/>
            <a:ext cx="1791179" cy="17911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64AF7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יצירה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4230840" y="1268413"/>
            <a:ext cx="1791179" cy="17911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64AF7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המחזה</a:t>
            </a:r>
          </a:p>
        </p:txBody>
      </p:sp>
      <p:sp>
        <p:nvSpPr>
          <p:cNvPr id="16" name="אליפסה 15"/>
          <p:cNvSpPr/>
          <p:nvPr/>
        </p:nvSpPr>
        <p:spPr>
          <a:xfrm>
            <a:off x="1691950" y="1268413"/>
            <a:ext cx="1791179" cy="17911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64AF7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כתיבה יצירתית</a:t>
            </a:r>
          </a:p>
        </p:txBody>
      </p:sp>
    </p:spTree>
    <p:extLst>
      <p:ext uri="{BB962C8B-B14F-4D97-AF65-F5344CB8AC3E}">
        <p14:creationId xmlns:p14="http://schemas.microsoft.com/office/powerpoint/2010/main" val="369235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קידום השיח הדבור: האזנה ודיבור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b="11374"/>
          <a:stretch/>
        </p:blipFill>
        <p:spPr>
          <a:xfrm>
            <a:off x="8631793" y="2988584"/>
            <a:ext cx="2215495" cy="3069316"/>
          </a:xfrm>
          <a:prstGeom prst="rect">
            <a:avLst/>
          </a:prstGeom>
        </p:spPr>
      </p:pic>
      <p:sp>
        <p:nvSpPr>
          <p:cNvPr id="14" name="מלבן: פינות מעוגלות 11"/>
          <p:cNvSpPr/>
          <p:nvPr/>
        </p:nvSpPr>
        <p:spPr>
          <a:xfrm rot="10800000" flipV="1">
            <a:off x="4373217" y="1274125"/>
            <a:ext cx="7117573" cy="453075"/>
          </a:xfrm>
          <a:prstGeom prst="roundRect">
            <a:avLst>
              <a:gd name="adj" fmla="val 358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כישורי השיח הדבור נלמדים באופן מובנה המתפתח במהלך השנה. </a:t>
            </a:r>
          </a:p>
        </p:txBody>
      </p:sp>
      <p:sp>
        <p:nvSpPr>
          <p:cNvPr id="15" name="מלבן: פינות מעוגלות 14"/>
          <p:cNvSpPr/>
          <p:nvPr/>
        </p:nvSpPr>
        <p:spPr>
          <a:xfrm>
            <a:off x="8267089" y="2104514"/>
            <a:ext cx="2817760" cy="4070098"/>
          </a:xfrm>
          <a:prstGeom prst="roundRect">
            <a:avLst>
              <a:gd name="adj" fmla="val 9371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: פינות מעוגלות 15"/>
          <p:cNvSpPr/>
          <p:nvPr/>
        </p:nvSpPr>
        <p:spPr>
          <a:xfrm>
            <a:off x="4771200" y="2104514"/>
            <a:ext cx="2817760" cy="4070098"/>
          </a:xfrm>
          <a:prstGeom prst="roundRect">
            <a:avLst>
              <a:gd name="adj" fmla="val 9371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: פינות מעוגלות 16"/>
          <p:cNvSpPr/>
          <p:nvPr/>
        </p:nvSpPr>
        <p:spPr>
          <a:xfrm>
            <a:off x="1286985" y="2104514"/>
            <a:ext cx="2817760" cy="4070098"/>
          </a:xfrm>
          <a:prstGeom prst="roundRect">
            <a:avLst>
              <a:gd name="adj" fmla="val 9371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/>
          <p:cNvSpPr/>
          <p:nvPr/>
        </p:nvSpPr>
        <p:spPr>
          <a:xfrm>
            <a:off x="4949953" y="2284502"/>
            <a:ext cx="253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הצעות לדיון טרום, בזמן ולאחר הקריאה</a:t>
            </a:r>
          </a:p>
        </p:txBody>
      </p:sp>
      <p:sp>
        <p:nvSpPr>
          <p:cNvPr id="3" name="מלבן 2"/>
          <p:cNvSpPr/>
          <p:nvPr/>
        </p:nvSpPr>
        <p:spPr>
          <a:xfrm>
            <a:off x="1421799" y="2265926"/>
            <a:ext cx="2596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כללי השיח נלמדים באופן הדרגתי החל מחוברת 2.</a:t>
            </a:r>
          </a:p>
        </p:txBody>
      </p:sp>
      <p:sp>
        <p:nvSpPr>
          <p:cNvPr id="5" name="מלבן 4"/>
          <p:cNvSpPr/>
          <p:nvPr/>
        </p:nvSpPr>
        <p:spPr>
          <a:xfrm>
            <a:off x="8426103" y="2274298"/>
            <a:ext cx="2558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האזנה לטקסטים המוקראים על ידי המורה 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6"/>
          <a:stretch/>
        </p:blipFill>
        <p:spPr>
          <a:xfrm>
            <a:off x="4944408" y="3018064"/>
            <a:ext cx="2471343" cy="3069316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20" b="28882"/>
          <a:stretch/>
        </p:blipFill>
        <p:spPr>
          <a:xfrm>
            <a:off x="1537654" y="3189256"/>
            <a:ext cx="2365185" cy="2772632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70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מבדקים ודפי מעקב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8" b="12976"/>
          <a:stretch/>
        </p:blipFill>
        <p:spPr>
          <a:xfrm>
            <a:off x="9346404" y="2546252"/>
            <a:ext cx="2299305" cy="2905969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05" y="2546252"/>
            <a:ext cx="2255435" cy="2968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4258" r="4587" b="31101"/>
          <a:stretch/>
        </p:blipFill>
        <p:spPr>
          <a:xfrm>
            <a:off x="6508129" y="2586995"/>
            <a:ext cx="2144986" cy="2887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t="4417" r="-3814" b="18653"/>
          <a:stretch/>
        </p:blipFill>
        <p:spPr>
          <a:xfrm>
            <a:off x="604997" y="2568237"/>
            <a:ext cx="2317475" cy="2968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מלבן: פינות מעוגלות 5"/>
          <p:cNvSpPr/>
          <p:nvPr/>
        </p:nvSpPr>
        <p:spPr>
          <a:xfrm rot="10800000" flipV="1">
            <a:off x="9207684" y="1638331"/>
            <a:ext cx="2464032" cy="431800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מבדק בסוף כל חוברת</a:t>
            </a:r>
          </a:p>
        </p:txBody>
      </p:sp>
      <p:sp>
        <p:nvSpPr>
          <p:cNvPr id="11" name="מלבן: פינות מעוגלות 5"/>
          <p:cNvSpPr/>
          <p:nvPr/>
        </p:nvSpPr>
        <p:spPr>
          <a:xfrm rot="10800000" flipV="1">
            <a:off x="6541500" y="1638332"/>
            <a:ext cx="2078244" cy="544035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מבדקים נוספים באתר</a:t>
            </a:r>
          </a:p>
        </p:txBody>
      </p:sp>
      <p:sp>
        <p:nvSpPr>
          <p:cNvPr id="12" name="מלבן: פינות מעוגלות 5"/>
          <p:cNvSpPr/>
          <p:nvPr/>
        </p:nvSpPr>
        <p:spPr>
          <a:xfrm rot="10800000" flipV="1">
            <a:off x="3738029" y="1638331"/>
            <a:ext cx="2078244" cy="544035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דף מעקב אישי</a:t>
            </a:r>
          </a:p>
        </p:txBody>
      </p:sp>
      <p:sp>
        <p:nvSpPr>
          <p:cNvPr id="13" name="מלבן: פינות מעוגלות 5"/>
          <p:cNvSpPr/>
          <p:nvPr/>
        </p:nvSpPr>
        <p:spPr>
          <a:xfrm rot="10800000" flipV="1">
            <a:off x="668257" y="1638331"/>
            <a:ext cx="2078244" cy="544035"/>
          </a:xfrm>
          <a:prstGeom prst="roundRect">
            <a:avLst>
              <a:gd name="adj" fmla="val 35818"/>
            </a:avLst>
          </a:pr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מבדק מודעות פונולוגית</a:t>
            </a:r>
          </a:p>
        </p:txBody>
      </p:sp>
    </p:spTree>
    <p:extLst>
      <p:ext uri="{BB962C8B-B14F-4D97-AF65-F5344CB8AC3E}">
        <p14:creationId xmlns:p14="http://schemas.microsoft.com/office/powerpoint/2010/main" val="319526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חוברת ללימוד אותיות הכתב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b="3194"/>
          <a:stretch/>
        </p:blipFill>
        <p:spPr>
          <a:xfrm>
            <a:off x="2720705" y="1268413"/>
            <a:ext cx="3375295" cy="480210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50" y="1290722"/>
            <a:ext cx="3583717" cy="480210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9805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ליווי והדרכה</a:t>
            </a:r>
          </a:p>
        </p:txBody>
      </p:sp>
      <p:sp>
        <p:nvSpPr>
          <p:cNvPr id="3" name="מלבן 2"/>
          <p:cNvSpPr/>
          <p:nvPr/>
        </p:nvSpPr>
        <p:spPr>
          <a:xfrm>
            <a:off x="216410" y="1659349"/>
            <a:ext cx="111900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השתלמות ארצית תיערך במהלך הקיץ ב- 4-5 מוקדים.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ליווי הדרכתי יעשה על ידי צוות מדריכות ממכללת תלפיות – לכניסה חלקה לשנה"ל.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פורום מתוקשב שוטף למורי השיטה יפעל כל שנת הלימודים – בפורום מבדקים, פעילויות</a:t>
            </a:r>
            <a:b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וסיעור מוחות למורים.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קבוצת </a:t>
            </a:r>
            <a:r>
              <a:rPr lang="he-IL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ווטסאפ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למורים המלמדים בשיטה.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פריסת תכנית הלימודים לקראת תחילת שנת הלימודים.</a:t>
            </a:r>
          </a:p>
        </p:txBody>
      </p:sp>
      <p:sp>
        <p:nvSpPr>
          <p:cNvPr id="4" name="מלבן: פינות מעוגלות 3"/>
          <p:cNvSpPr/>
          <p:nvPr/>
        </p:nvSpPr>
        <p:spPr>
          <a:xfrm>
            <a:off x="718204" y="1495384"/>
            <a:ext cx="10973924" cy="2844968"/>
          </a:xfrm>
          <a:prstGeom prst="roundRect">
            <a:avLst>
              <a:gd name="adj" fmla="val 364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85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למצטרפים לשיטה:</a:t>
            </a:r>
          </a:p>
        </p:txBody>
      </p:sp>
      <p:sp>
        <p:nvSpPr>
          <p:cNvPr id="4" name="מלבן: פינות מעוגלות 3"/>
          <p:cNvSpPr/>
          <p:nvPr/>
        </p:nvSpPr>
        <p:spPr>
          <a:xfrm>
            <a:off x="2565401" y="1268413"/>
            <a:ext cx="9115676" cy="4065587"/>
          </a:xfrm>
          <a:prstGeom prst="roundRect">
            <a:avLst>
              <a:gd name="adj" fmla="val 3643"/>
            </a:avLst>
          </a:prstGeom>
          <a:noFill/>
          <a:ln w="38100">
            <a:solidFill>
              <a:srgbClr val="75A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/>
          <p:cNvSpPr/>
          <p:nvPr/>
        </p:nvSpPr>
        <p:spPr>
          <a:xfrm>
            <a:off x="2301306" y="1405588"/>
            <a:ext cx="920496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מדריך למורה.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ספר למורה.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כרזות תומכי זיכרון לעיצורים ולתנועות לתלייה בכיתה.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כרטיסי הברקה של מילים ומשפטים.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ערכת משחקים.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ספר דיגיטאלי.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אתר עם פעילויות מתוקשבות.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פורום מורים מתוקשב.</a:t>
            </a:r>
          </a:p>
          <a:p>
            <a:pPr marL="285750" indent="-285750">
              <a:lnSpc>
                <a:spcPct val="150000"/>
              </a:lnSpc>
              <a:buClr>
                <a:srgbClr val="59A769"/>
              </a:buClr>
              <a:buSzPct val="107000"/>
              <a:buFont typeface="Wingdings 2" panose="05020102010507070707" pitchFamily="18" charset="2"/>
              <a:buChar char="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ליווי והדרכה.</a:t>
            </a:r>
          </a:p>
        </p:txBody>
      </p:sp>
    </p:spTree>
    <p:extLst>
      <p:ext uri="{BB962C8B-B14F-4D97-AF65-F5344CB8AC3E}">
        <p14:creationId xmlns:p14="http://schemas.microsoft.com/office/powerpoint/2010/main" val="19632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596900" y="980016"/>
            <a:ext cx="10720216" cy="564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900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       </a:t>
            </a:r>
            <a:r>
              <a:rPr lang="he-IL" sz="1950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1.</a:t>
            </a:r>
            <a:r>
              <a:rPr lang="he-IL" sz="1950" b="1" u="sng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התאמה לכיתה הטרוגנית. </a:t>
            </a:r>
            <a:endParaRPr lang="en-US" sz="1950" dirty="0"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  <a:p>
            <a:pPr lvl="0">
              <a:lnSpc>
                <a:spcPct val="107000"/>
              </a:lnSpc>
            </a:pPr>
            <a:r>
              <a:rPr lang="he-IL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תרגול מדורג ומובנה, ביסוס אבני היסוד, לימוד תנועה ועיצור בנפרד, מודעות פונולוגית ומורפולוגית, עזרים להפנמת הנלמד (כרזות תומכי זיכרון, מכוון תנועה אישי, משחקים, כרטיסי הברקה), אתר עם פעילויות מתוקשבות.</a:t>
            </a:r>
            <a:endParaRPr lang="en-US" sz="1950" dirty="0"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  <a:p>
            <a:pPr marL="457200">
              <a:lnSpc>
                <a:spcPct val="107000"/>
              </a:lnSpc>
            </a:pPr>
            <a:r>
              <a:rPr lang="he-IL" sz="1950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2</a:t>
            </a:r>
            <a:r>
              <a:rPr lang="he-IL" sz="1950" b="1" u="sng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. שיטה ידידותית לתלמיד:</a:t>
            </a:r>
            <a:r>
              <a:rPr lang="he-IL" sz="1950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 </a:t>
            </a:r>
            <a:endParaRPr lang="en-US" sz="1950" dirty="0"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  <a:p>
            <a:pPr lvl="0">
              <a:lnSpc>
                <a:spcPct val="107000"/>
              </a:lnSpc>
            </a:pPr>
            <a:r>
              <a:rPr lang="he-IL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חוברות אסתטיות, הוראות ברורות + אייקונים להמחשתן, גופנים שונים (לקריאה עצמית ולהאזנה). </a:t>
            </a:r>
            <a:endParaRPr lang="en-US" sz="1950" dirty="0"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  <a:p>
            <a:pPr marL="457200">
              <a:lnSpc>
                <a:spcPct val="107000"/>
              </a:lnSpc>
            </a:pPr>
            <a:r>
              <a:rPr lang="en-US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 </a:t>
            </a:r>
            <a:r>
              <a:rPr lang="he-IL" sz="1950" b="1" u="sng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3. שיטה ידידותית למורה: </a:t>
            </a:r>
            <a:endParaRPr lang="en-US" sz="1950" dirty="0"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  <a:p>
            <a:pPr lvl="0">
              <a:lnSpc>
                <a:spcPct val="107000"/>
              </a:lnSpc>
            </a:pPr>
            <a:r>
              <a:rPr lang="he-IL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מדריך למורה מפורט, חוברות נוספות (חגים, אותיות דפוס, אותיות הכתב), יצירות ספרותיות הנדרשות לפי המעגלים השונים. </a:t>
            </a:r>
            <a:endParaRPr lang="en-US" sz="1950" dirty="0"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  <a:p>
            <a:pPr marL="457200">
              <a:lnSpc>
                <a:spcPct val="107000"/>
              </a:lnSpc>
            </a:pPr>
            <a:r>
              <a:rPr lang="he-IL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 </a:t>
            </a:r>
            <a:r>
              <a:rPr lang="he-IL" sz="1950" b="1" u="sng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4. חוברת ללימוד השווא </a:t>
            </a:r>
            <a:endParaRPr lang="en-US" sz="1950" dirty="0"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  <a:p>
            <a:pPr marL="457200">
              <a:lnSpc>
                <a:spcPct val="107000"/>
              </a:lnSpc>
            </a:pPr>
            <a:r>
              <a:rPr lang="he-IL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 </a:t>
            </a:r>
            <a:r>
              <a:rPr lang="he-IL" sz="1950" b="1" u="sng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5. פיתוח שטף קריאה</a:t>
            </a:r>
            <a:endParaRPr lang="en-US" sz="1950" dirty="0"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  <a:p>
            <a:pPr marL="457200">
              <a:lnSpc>
                <a:spcPct val="107000"/>
              </a:lnSpc>
            </a:pPr>
            <a:r>
              <a:rPr lang="he-IL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 </a:t>
            </a:r>
            <a:r>
              <a:rPr lang="he-IL" sz="1950" b="1" u="sng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6. כתיב תקין – החל מכיתה א</a:t>
            </a:r>
            <a:endParaRPr lang="en-US" sz="1950" dirty="0"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  <a:p>
            <a:pPr marL="457200">
              <a:lnSpc>
                <a:spcPct val="107000"/>
              </a:lnSpc>
            </a:pPr>
            <a:r>
              <a:rPr lang="he-IL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 </a:t>
            </a:r>
            <a:r>
              <a:rPr lang="he-IL" sz="1950" b="1" u="sng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7. אותיות דפוס בשיטת הרמזור.</a:t>
            </a:r>
            <a:endParaRPr lang="en-US" sz="1950" dirty="0"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  <a:p>
            <a:pPr marL="457200">
              <a:lnSpc>
                <a:spcPct val="107000"/>
              </a:lnSpc>
            </a:pPr>
            <a:r>
              <a:rPr lang="he-IL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 </a:t>
            </a:r>
            <a:r>
              <a:rPr lang="he-IL" sz="1950" b="1" u="sng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8. הקנייה של כללי שיחה באופן מובנה.</a:t>
            </a:r>
            <a:endParaRPr lang="en-US" sz="1950" dirty="0"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  <a:p>
            <a:pPr marL="457200">
              <a:lnSpc>
                <a:spcPct val="107000"/>
              </a:lnSpc>
            </a:pPr>
            <a:r>
              <a:rPr lang="he-IL" sz="1950" b="1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 </a:t>
            </a:r>
            <a:r>
              <a:rPr lang="he-IL" sz="1950" b="1" u="sng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9.שילוב סיפורים שמזמנים עבודה סביב נושאים</a:t>
            </a:r>
            <a:r>
              <a:rPr lang="he-IL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: אני, חברות, המשפחה, הסביבה, ארצנו ובעלי-חיים. ערכים חשובים והתייחסות לרגשות.</a:t>
            </a:r>
            <a:r>
              <a:rPr lang="en-US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 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he-IL" sz="1950" b="1" u="sng" dirty="0">
                <a:solidFill>
                  <a:srgbClr val="0070C0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10. ליווי ותמיכה לאורך כל הדרך: </a:t>
            </a:r>
            <a:r>
              <a:rPr lang="he-IL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בבתי הספר, בפורום ובקבוצת </a:t>
            </a:r>
            <a:r>
              <a:rPr lang="he-IL" sz="1950" dirty="0" err="1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ווטסאפ</a:t>
            </a:r>
            <a:r>
              <a:rPr lang="he-IL" sz="1950" dirty="0"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..</a:t>
            </a:r>
            <a:endParaRPr lang="en-US" sz="1950" dirty="0">
              <a:effectLst/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5413440" y="274564"/>
            <a:ext cx="5687776" cy="604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solidFill>
                  <a:prstClr val="black"/>
                </a:solidFill>
                <a:latin typeface="Varela Round" panose="020B0604020202020204" charset="-79"/>
                <a:ea typeface="Calibri" panose="020F0502020204030204" pitchFamily="34" charset="0"/>
                <a:cs typeface="Varela Round" panose="020B0604020202020204" charset="-79"/>
              </a:rPr>
              <a:t>יתרונות שיטת "קריאה ראשונה":</a:t>
            </a:r>
            <a:endParaRPr lang="en-US" sz="1200" dirty="0">
              <a:solidFill>
                <a:prstClr val="black"/>
              </a:solidFill>
              <a:latin typeface="Varela Round" panose="020B0604020202020204" charset="-79"/>
              <a:ea typeface="Calibri" panose="020F0502020204030204" pitchFamily="34" charset="0"/>
              <a:cs typeface="Varela Roun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940408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קבוצה 5"/>
          <p:cNvGrpSpPr/>
          <p:nvPr/>
        </p:nvGrpSpPr>
        <p:grpSpPr>
          <a:xfrm>
            <a:off x="1943702" y="1554381"/>
            <a:ext cx="7144306" cy="4389095"/>
            <a:chOff x="1886673" y="1864507"/>
            <a:chExt cx="7144306" cy="4862674"/>
          </a:xfrm>
        </p:grpSpPr>
        <p:pic>
          <p:nvPicPr>
            <p:cNvPr id="7" name="תמונה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673" y="1864507"/>
              <a:ext cx="7144306" cy="4862674"/>
            </a:xfrm>
            <a:prstGeom prst="rect">
              <a:avLst/>
            </a:prstGeom>
          </p:spPr>
        </p:pic>
        <p:sp>
          <p:nvSpPr>
            <p:cNvPr id="8" name="מלבן 7"/>
            <p:cNvSpPr/>
            <p:nvPr/>
          </p:nvSpPr>
          <p:spPr>
            <a:xfrm>
              <a:off x="8070477" y="4295844"/>
              <a:ext cx="184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he-IL" sz="2400" dirty="0"/>
            </a:p>
          </p:txBody>
        </p:sp>
      </p:grpSp>
      <p:sp>
        <p:nvSpPr>
          <p:cNvPr id="5" name="מלבן 4"/>
          <p:cNvSpPr/>
          <p:nvPr/>
        </p:nvSpPr>
        <p:spPr>
          <a:xfrm>
            <a:off x="3837413" y="2180136"/>
            <a:ext cx="4537978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he-IL" sz="2400" b="1" dirty="0"/>
              <a:t>פרטי התקשרות:</a:t>
            </a:r>
          </a:p>
          <a:p>
            <a:pPr algn="ctr">
              <a:lnSpc>
                <a:spcPct val="110000"/>
              </a:lnSpc>
            </a:pPr>
            <a:r>
              <a:rPr lang="he-IL" sz="2400" dirty="0"/>
              <a:t>הירדן 3‚ ת.ד 13182</a:t>
            </a:r>
            <a:br>
              <a:rPr lang="en-US" sz="2400" dirty="0"/>
            </a:br>
            <a:r>
              <a:rPr lang="he-IL" sz="2400" dirty="0"/>
              <a:t>א.ת צפוני יבנה 81228</a:t>
            </a:r>
          </a:p>
          <a:p>
            <a:pPr algn="ctr">
              <a:lnSpc>
                <a:spcPct val="110000"/>
              </a:lnSpc>
            </a:pPr>
            <a:r>
              <a:rPr lang="he-IL" sz="2400" b="1" dirty="0"/>
              <a:t>מייל: </a:t>
            </a:r>
            <a:r>
              <a:rPr lang="en-US" sz="2400" b="1" dirty="0"/>
              <a:t>bonus@bonusbooks.co.il</a:t>
            </a:r>
          </a:p>
          <a:p>
            <a:pPr algn="ctr">
              <a:lnSpc>
                <a:spcPct val="110000"/>
              </a:lnSpc>
            </a:pPr>
            <a:r>
              <a:rPr lang="he-IL" sz="2400" b="1" dirty="0"/>
              <a:t>טל’: 08-9321610 </a:t>
            </a:r>
            <a:br>
              <a:rPr lang="en-US" sz="2400" b="1" dirty="0"/>
            </a:br>
            <a:r>
              <a:rPr lang="he-IL" sz="2400" b="1" dirty="0"/>
              <a:t>1-800-20-21-41</a:t>
            </a:r>
          </a:p>
          <a:p>
            <a:pPr algn="ctr">
              <a:lnSpc>
                <a:spcPct val="110000"/>
              </a:lnSpc>
            </a:pPr>
            <a:r>
              <a:rPr lang="he-IL" sz="2400" b="1" dirty="0"/>
              <a:t>פקס: 08-9331181</a:t>
            </a:r>
          </a:p>
        </p:txBody>
      </p:sp>
      <p:sp>
        <p:nvSpPr>
          <p:cNvPr id="9" name="מלבן 8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spc="-150" dirty="0">
                <a:solidFill>
                  <a:srgbClr val="3F794A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he-IL" sz="3600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מוזמנים ליצור </a:t>
            </a:r>
            <a:r>
              <a:rPr lang="he-IL" sz="3600" dirty="0" err="1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איתנו</a:t>
            </a:r>
            <a:r>
              <a:rPr lang="he-IL" sz="3600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קשר:</a:t>
            </a:r>
          </a:p>
        </p:txBody>
      </p:sp>
    </p:spTree>
    <p:extLst>
      <p:ext uri="{BB962C8B-B14F-4D97-AF65-F5344CB8AC3E}">
        <p14:creationId xmlns:p14="http://schemas.microsoft.com/office/powerpoint/2010/main" val="539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ערכת עזרים לכיתה ולתלמיד</a:t>
            </a:r>
          </a:p>
        </p:txBody>
      </p:sp>
      <p:sp>
        <p:nvSpPr>
          <p:cNvPr id="9" name="מלבן: פינות מעוגלות 20"/>
          <p:cNvSpPr/>
          <p:nvPr/>
        </p:nvSpPr>
        <p:spPr>
          <a:xfrm rot="10800000" flipV="1">
            <a:off x="7702334" y="1268413"/>
            <a:ext cx="3755163" cy="435033"/>
          </a:xfrm>
          <a:prstGeom prst="roundRect">
            <a:avLst>
              <a:gd name="adj" fmla="val 358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b="1" dirty="0">
                <a:solidFill>
                  <a:schemeClr val="tx1"/>
                </a:solidFill>
              </a:rPr>
              <a:t> </a:t>
            </a:r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כרזות תומכי זיכרון לתלייה בכיתה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50" y="1736725"/>
            <a:ext cx="3522591" cy="4748274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73" y="1740845"/>
            <a:ext cx="3504548" cy="471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6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65384" y="282295"/>
            <a:ext cx="1129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3F794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ערכת עזרים לכיתה ולתלמיד</a:t>
            </a:r>
          </a:p>
        </p:txBody>
      </p:sp>
      <p:sp>
        <p:nvSpPr>
          <p:cNvPr id="13" name="מלבן: פינות מעוגלות 20"/>
          <p:cNvSpPr/>
          <p:nvPr/>
        </p:nvSpPr>
        <p:spPr>
          <a:xfrm rot="10800000" flipV="1">
            <a:off x="4793497" y="1268412"/>
            <a:ext cx="6666663" cy="468313"/>
          </a:xfrm>
          <a:prstGeom prst="roundRect">
            <a:avLst>
              <a:gd name="adj" fmla="val 358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תומך זיכרון לתנועות אישי לכל תלמיד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15985" r="2964" b="51342"/>
          <a:stretch/>
        </p:blipFill>
        <p:spPr>
          <a:xfrm>
            <a:off x="515938" y="2673350"/>
            <a:ext cx="11329459" cy="27940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48247"/>
            <a:ext cx="1504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התאמה אישית 5">
      <a:majorFont>
        <a:latin typeface="Varela Round"/>
        <a:ea typeface=""/>
        <a:cs typeface="Varela Round"/>
      </a:majorFont>
      <a:minorFont>
        <a:latin typeface="Calibri"/>
        <a:ea typeface=""/>
        <a:cs typeface="Narkis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16581</TotalTime>
  <Words>1324</Words>
  <Application>Microsoft Office PowerPoint</Application>
  <PresentationFormat>מסך רחב</PresentationFormat>
  <Paragraphs>396</Paragraphs>
  <Slides>73</Slides>
  <Notes>72</Notes>
  <HiddenSlides>53</HiddenSlides>
  <MMClips>0</MMClips>
  <ScaleCrop>false</ScaleCrop>
  <HeadingPairs>
    <vt:vector size="8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73</vt:i4>
      </vt:variant>
      <vt:variant>
        <vt:lpstr>הצגות מותאמות אישית</vt:lpstr>
      </vt:variant>
      <vt:variant>
        <vt:i4>80</vt:i4>
      </vt:variant>
    </vt:vector>
  </HeadingPairs>
  <TitlesOfParts>
    <vt:vector size="159" baseType="lpstr">
      <vt:lpstr>Varela Round</vt:lpstr>
      <vt:lpstr>Calibri</vt:lpstr>
      <vt:lpstr>Wingdings 2</vt:lpstr>
      <vt:lpstr>Narkisim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הצגה מותאמת אישית 1</vt:lpstr>
      <vt:lpstr>הצגה מותאמת אישית 2</vt:lpstr>
      <vt:lpstr>הצגה מותאמת אישית 3</vt:lpstr>
      <vt:lpstr>הצגה מותאמת אישית 4</vt:lpstr>
      <vt:lpstr>הצגה מותאמת אישית 5</vt:lpstr>
      <vt:lpstr>הצגה מותאמת אישית 6</vt:lpstr>
      <vt:lpstr>קטעי מידע</vt:lpstr>
      <vt:lpstr>טקסטים מפעילים</vt:lpstr>
      <vt:lpstr>הצגה מותאמת אישית 7</vt:lpstr>
      <vt:lpstr>הצגה מותאמת אישית 8</vt:lpstr>
      <vt:lpstr>הצגה מותאמת אישית 9</vt:lpstr>
      <vt:lpstr>הצגה מותאמת אישית 10</vt:lpstr>
      <vt:lpstr>הצגה מותאמת אישית 11</vt:lpstr>
      <vt:lpstr>הצגה מותאמת אישית 12</vt:lpstr>
      <vt:lpstr>הצגה מותאמת אישית 13</vt:lpstr>
      <vt:lpstr>הצגה מותאמת אישית 14</vt:lpstr>
      <vt:lpstr>הצגה מותאמת אישית 15</vt:lpstr>
      <vt:lpstr>שווא כצליל שקט</vt:lpstr>
      <vt:lpstr>שווא בתחילת מילה</vt:lpstr>
      <vt:lpstr>שווא באמצע מילה</vt:lpstr>
      <vt:lpstr>יחידות שיח קצרות</vt:lpstr>
      <vt:lpstr>סיפור קצר.</vt:lpstr>
      <vt:lpstr>סיפור ארוך.</vt:lpstr>
      <vt:lpstr>משימות של מילוי הוראות.</vt:lpstr>
      <vt:lpstr>משימות ברמת המשמעות הגלויה.</vt:lpstr>
      <vt:lpstr>משימות ברמת המשמעות הסמויה.</vt:lpstr>
      <vt:lpstr>משימות של יישום, הערכה וביקורת</vt:lpstr>
      <vt:lpstr>מתרגלים גם מיומנויות של הבנת הנשמע בעקבות האזנה לטקסט.</vt:lpstr>
      <vt:lpstr>כתיבת צליל בלבד</vt:lpstr>
      <vt:lpstr>כתיבת מילים</vt:lpstr>
      <vt:lpstr>כתיבת משפטים</vt:lpstr>
      <vt:lpstr>כתיבת תשובה תקנית</vt:lpstr>
      <vt:lpstr>כתיבה חופשית ויצירתית</vt:lpstr>
      <vt:lpstr>כתיבה בהתאם למבנה הסוגה</vt:lpstr>
      <vt:lpstr>חוברת ללימוד אותיות דפוס בשיטת הרמזור</vt:lpstr>
      <vt:lpstr>חוברת ללימוד אותיות כתב</vt:lpstr>
      <vt:lpstr>זכר נקבה</vt:lpstr>
      <vt:lpstr>יחיד רבים</vt:lpstr>
      <vt:lpstr>מילות שייכות</vt:lpstr>
      <vt:lpstr>משפחות מילים</vt:lpstr>
      <vt:lpstr>היצגים גרפיים המותאמים לגיל הלומדים.</vt:lpstr>
      <vt:lpstr>גופנים שונים לטקסטים המיועדים</vt:lpstr>
      <vt:lpstr>אייקונים להמחשת ההוראה הנדרשת.</vt:lpstr>
      <vt:lpstr>עיצוב החוברות נעים לעין, ללא הצפת יתר של צבעים</vt:lpstr>
      <vt:lpstr>כללי השיח מופיעים בתחילת כל חוברת.</vt:lpstr>
      <vt:lpstr>האזנה לטקסטים</vt:lpstr>
      <vt:lpstr>מבדקים בחוברת עצמה</vt:lpstr>
      <vt:lpstr>מודעות פונו</vt:lpstr>
      <vt:lpstr>מבדקי קריאה נוס</vt:lpstr>
      <vt:lpstr>דפי מעקב אישיים</vt:lpstr>
      <vt:lpstr>6 חוברות להקניית הקריאה</vt:lpstr>
      <vt:lpstr>חוברת ללימוד אותיות דפוס</vt:lpstr>
      <vt:lpstr>חוברת חגים</vt:lpstr>
      <vt:lpstr>חוברת ללימוד אותיות וכתב</vt:lpstr>
      <vt:lpstr>האם הצליל נשמע במילה?</vt:lpstr>
      <vt:lpstr>כמה פעמים נשמע הצליל</vt:lpstr>
      <vt:lpstr>הוראת העיצור</vt:lpstr>
      <vt:lpstr>צרוף בצליל</vt:lpstr>
      <vt:lpstr>היכן נשמע הצליל במילה?</vt:lpstr>
      <vt:lpstr>דגש רב על מיומנויות של פירוק</vt:lpstr>
      <vt:lpstr>מודעות לצרוף סוף המילה.</vt:lpstr>
      <vt:lpstr>זיהוי שמיעתי של צליל נלמד בתוך טקסט המוקרא על ידי המורה.</vt:lpstr>
      <vt:lpstr>מניפולציות במילים: השמטת צליל במילה ויצירת מילה חדשה.</vt:lpstr>
      <vt:lpstr>חרוזים</vt:lpstr>
      <vt:lpstr>פיתוח מודעות שמיעתית לצליל התנועה.</vt:lpstr>
      <vt:lpstr>ערכת עזרים לכיתה ולתלמיד</vt:lpstr>
      <vt:lpstr>משחקים</vt:lpstr>
      <vt:lpstr>16</vt:lpstr>
      <vt:lpstr>מדריך למורה 1</vt:lpstr>
      <vt:lpstr>זיהוי שמיעתי של צליל  בתוך טקסט</vt:lpstr>
      <vt:lpstr>חריזה</vt:lpstr>
      <vt:lpstr>הדרגתיות בלימוד קריאה</vt:lpstr>
      <vt:lpstr>הדרגתיות בתרגול מיומנויות שפה</vt:lpstr>
      <vt:lpstr>הדרגתיות בלימוד כתיבה</vt:lpstr>
      <vt:lpstr>תרגול שאילת שאלות</vt:lpstr>
      <vt:lpstr>פיתוח מיומנויות קוגניטיביות</vt:lpstr>
      <vt:lpstr>11</vt:lpstr>
      <vt:lpstr>צליל התנועה במילה</vt:lpstr>
      <vt:lpstr>מבדקים ודפי מעקב</vt:lpstr>
      <vt:lpstr>000הצגה מותאמת אישית 16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פירסטטר</dc:creator>
  <cp:lastModifiedBy>עמית</cp:lastModifiedBy>
  <cp:revision>570</cp:revision>
  <dcterms:created xsi:type="dcterms:W3CDTF">2017-04-07T11:34:43Z</dcterms:created>
  <dcterms:modified xsi:type="dcterms:W3CDTF">2017-11-27T10:33:43Z</dcterms:modified>
</cp:coreProperties>
</file>